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9" r:id="rId1"/>
  </p:sldMasterIdLst>
  <p:notesMasterIdLst>
    <p:notesMasterId r:id="rId82"/>
  </p:notesMasterIdLst>
  <p:sldIdLst>
    <p:sldId id="3566" r:id="rId2"/>
    <p:sldId id="3620" r:id="rId3"/>
    <p:sldId id="3447" r:id="rId4"/>
    <p:sldId id="3623" r:id="rId5"/>
    <p:sldId id="3458" r:id="rId6"/>
    <p:sldId id="3449" r:id="rId7"/>
    <p:sldId id="3451" r:id="rId8"/>
    <p:sldId id="3600" r:id="rId9"/>
    <p:sldId id="3512" r:id="rId10"/>
    <p:sldId id="3599" r:id="rId11"/>
    <p:sldId id="3456" r:id="rId12"/>
    <p:sldId id="3457" r:id="rId13"/>
    <p:sldId id="3459" r:id="rId14"/>
    <p:sldId id="3567" r:id="rId15"/>
    <p:sldId id="3448" r:id="rId16"/>
    <p:sldId id="3621" r:id="rId17"/>
    <p:sldId id="3508" r:id="rId18"/>
    <p:sldId id="3560" r:id="rId19"/>
    <p:sldId id="3561" r:id="rId20"/>
    <p:sldId id="3562" r:id="rId21"/>
    <p:sldId id="3563" r:id="rId22"/>
    <p:sldId id="3564" r:id="rId23"/>
    <p:sldId id="3565" r:id="rId24"/>
    <p:sldId id="3515" r:id="rId25"/>
    <p:sldId id="3516" r:id="rId26"/>
    <p:sldId id="3603" r:id="rId27"/>
    <p:sldId id="3514" r:id="rId28"/>
    <p:sldId id="3405" r:id="rId29"/>
    <p:sldId id="3461" r:id="rId30"/>
    <p:sldId id="3584" r:id="rId31"/>
    <p:sldId id="3585" r:id="rId32"/>
    <p:sldId id="3586" r:id="rId33"/>
    <p:sldId id="3587" r:id="rId34"/>
    <p:sldId id="3588" r:id="rId35"/>
    <p:sldId id="3589" r:id="rId36"/>
    <p:sldId id="3590" r:id="rId37"/>
    <p:sldId id="3591" r:id="rId38"/>
    <p:sldId id="3592" r:id="rId39"/>
    <p:sldId id="3593" r:id="rId40"/>
    <p:sldId id="3594" r:id="rId41"/>
    <p:sldId id="3595" r:id="rId42"/>
    <p:sldId id="3596" r:id="rId43"/>
    <p:sldId id="3597" r:id="rId44"/>
    <p:sldId id="3598" r:id="rId45"/>
    <p:sldId id="3622" r:id="rId46"/>
    <p:sldId id="3613" r:id="rId47"/>
    <p:sldId id="3614" r:id="rId48"/>
    <p:sldId id="3615" r:id="rId49"/>
    <p:sldId id="3616" r:id="rId50"/>
    <p:sldId id="3617" r:id="rId51"/>
    <p:sldId id="3618" r:id="rId52"/>
    <p:sldId id="3507" r:id="rId53"/>
    <p:sldId id="3544" r:id="rId54"/>
    <p:sldId id="3545" r:id="rId55"/>
    <p:sldId id="3546" r:id="rId56"/>
    <p:sldId id="3547" r:id="rId57"/>
    <p:sldId id="3548" r:id="rId58"/>
    <p:sldId id="3549" r:id="rId59"/>
    <p:sldId id="3550" r:id="rId60"/>
    <p:sldId id="3551" r:id="rId61"/>
    <p:sldId id="3552" r:id="rId62"/>
    <p:sldId id="3553" r:id="rId63"/>
    <p:sldId id="3554" r:id="rId64"/>
    <p:sldId id="3555" r:id="rId65"/>
    <p:sldId id="3568" r:id="rId66"/>
    <p:sldId id="3569" r:id="rId67"/>
    <p:sldId id="3570" r:id="rId68"/>
    <p:sldId id="3571" r:id="rId69"/>
    <p:sldId id="3572" r:id="rId70"/>
    <p:sldId id="3573" r:id="rId71"/>
    <p:sldId id="3574" r:id="rId72"/>
    <p:sldId id="3601" r:id="rId73"/>
    <p:sldId id="3602" r:id="rId74"/>
    <p:sldId id="3577" r:id="rId75"/>
    <p:sldId id="3578" r:id="rId76"/>
    <p:sldId id="3579" r:id="rId77"/>
    <p:sldId id="3580" r:id="rId78"/>
    <p:sldId id="3581" r:id="rId79"/>
    <p:sldId id="3582" r:id="rId80"/>
    <p:sldId id="3583" r:id="rId81"/>
  </p:sldIdLst>
  <p:sldSz cx="9906000" cy="6858000" type="A4"/>
  <p:notesSz cx="6802438" cy="9934575"/>
  <p:defaultTextStyle>
    <a:defPPr>
      <a:defRPr lang="ko-KR">
        <a:uFillTx/>
      </a:defRPr>
    </a:defPPr>
    <a:lvl1pPr marL="0" algn="l" defTabSz="914400" latinLnBrk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5" orient="horz" pos="5867">
          <p15:clr>
            <a:srgbClr val="A4A3A4"/>
          </p15:clr>
        </p15:guide>
        <p15:guide id="8" orient="horz" pos="3113" userDrawn="1">
          <p15:clr>
            <a:srgbClr val="A4A3A4"/>
          </p15:clr>
        </p15:guide>
        <p15:guide id="12" orient="horz" pos="4877">
          <p15:clr>
            <a:srgbClr val="A4A3A4"/>
          </p15:clr>
        </p15:guide>
        <p15:guide id="13" pos="3120">
          <p15:clr>
            <a:srgbClr val="A4A3A4"/>
          </p15:clr>
        </p15:guide>
        <p15:guide id="14" pos="353" userDrawn="1">
          <p15:clr>
            <a:srgbClr val="A4A3A4"/>
          </p15:clr>
        </p15:guide>
        <p15:guide id="15" pos="5887" userDrawn="1">
          <p15:clr>
            <a:srgbClr val="A4A3A4"/>
          </p15:clr>
        </p15:guide>
        <p15:guide id="16" orient="horz" pos="1797" userDrawn="1">
          <p15:clr>
            <a:srgbClr val="A4A3A4"/>
          </p15:clr>
        </p15:guide>
        <p15:guide id="17" orient="horz" pos="3521" userDrawn="1">
          <p15:clr>
            <a:srgbClr val="A4A3A4"/>
          </p15:clr>
        </p15:guide>
        <p15:guide id="18" orient="horz" pos="1344" userDrawn="1">
          <p15:clr>
            <a:srgbClr val="A4A3A4"/>
          </p15:clr>
        </p15:guide>
        <p15:guide id="19" orient="horz" pos="3929" userDrawn="1">
          <p15:clr>
            <a:srgbClr val="A4A3A4"/>
          </p15:clr>
        </p15:guide>
        <p15:guide id="20" orient="horz" pos="8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2857"/>
    <a:srgbClr val="37C2D8"/>
    <a:srgbClr val="25A7BD"/>
    <a:srgbClr val="77D5E5"/>
    <a:srgbClr val="77D5DB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22048" autoAdjust="0"/>
    <p:restoredTop sz="94479" autoAdjust="0"/>
  </p:normalViewPr>
  <p:slideViewPr>
    <p:cSldViewPr>
      <p:cViewPr>
        <p:scale>
          <a:sx n="80" d="100"/>
          <a:sy n="80" d="100"/>
        </p:scale>
        <p:origin x="-1118" y="-120"/>
      </p:cViewPr>
      <p:guideLst>
        <p:guide orient="horz" pos="5867"/>
        <p:guide orient="horz" pos="3113"/>
        <p:guide orient="horz" pos="4877"/>
        <p:guide orient="horz" pos="1797"/>
        <p:guide orient="horz" pos="3521"/>
        <p:guide orient="horz" pos="1344"/>
        <p:guide orient="horz" pos="3929"/>
        <p:guide orient="horz" pos="890"/>
        <p:guide pos="3120"/>
        <p:guide pos="353"/>
        <p:guide pos="58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2" d="100"/>
        <a:sy n="9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7723" cy="496729"/>
          </a:xfrm>
          <a:prstGeom prst="rect">
            <a:avLst/>
          </a:prstGeom>
        </p:spPr>
        <p:txBody>
          <a:bodyPr vert="horz" lIns="91797" tIns="45898" rIns="91797" bIns="45898" rtlCol="0"/>
          <a:lstStyle>
            <a:lvl1pPr algn="l">
              <a:defRPr sz="1200"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4" name="날짜 개체 틀 2"/>
          <p:cNvSpPr>
            <a:spLocks noGrp="1"/>
          </p:cNvSpPr>
          <p:nvPr>
            <p:ph type="dt" idx="1"/>
          </p:nvPr>
        </p:nvSpPr>
        <p:spPr>
          <a:xfrm>
            <a:off x="3853142" y="1"/>
            <a:ext cx="2947723" cy="496729"/>
          </a:xfrm>
          <a:prstGeom prst="rect">
            <a:avLst/>
          </a:prstGeom>
        </p:spPr>
        <p:txBody>
          <a:bodyPr vert="horz" lIns="91797" tIns="45898" rIns="91797" bIns="45898" rtlCol="0"/>
          <a:lstStyle>
            <a:lvl1pPr algn="r">
              <a:defRPr sz="1200">
                <a:uFillTx/>
              </a:defRPr>
            </a:lvl1pPr>
          </a:lstStyle>
          <a:p>
            <a:fld id="{DB14FD01-9FFE-A719-2CF8-140098172421}" type="datetimeFigureOut">
              <a:rPr lang="ko-KR" altLang="en-US">
                <a:uFillTx/>
              </a:rPr>
              <a:t>2024-09-02</a:t>
            </a:fld>
            <a:endParaRPr lang="ko-KR" altLang="en-US">
              <a:uFillTx/>
            </a:endParaRPr>
          </a:p>
        </p:txBody>
      </p:sp>
      <p:sp>
        <p:nvSpPr>
          <p:cNvPr id="6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76862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97" tIns="45898" rIns="91797" bIns="45898" rtlCol="0" anchor="ctr"/>
          <a:lstStyle/>
          <a:p>
            <a:endParaRPr lang="ko-KR" altLang="en-US">
              <a:uFillTx/>
            </a:endParaRPr>
          </a:p>
        </p:txBody>
      </p:sp>
      <p:sp>
        <p:nvSpPr>
          <p:cNvPr id="8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45" y="4718924"/>
            <a:ext cx="5441950" cy="4470558"/>
          </a:xfrm>
          <a:prstGeom prst="rect">
            <a:avLst/>
          </a:prstGeom>
        </p:spPr>
        <p:txBody>
          <a:bodyPr vert="horz" lIns="91797" tIns="45898" rIns="91797" bIns="45898" rtlCol="0"/>
          <a:lstStyle/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10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6122"/>
            <a:ext cx="2947723" cy="496729"/>
          </a:xfrm>
          <a:prstGeom prst="rect">
            <a:avLst/>
          </a:prstGeom>
        </p:spPr>
        <p:txBody>
          <a:bodyPr vert="horz" lIns="91797" tIns="45898" rIns="91797" bIns="45898" rtlCol="0" anchor="b"/>
          <a:lstStyle>
            <a:lvl1pPr algn="l">
              <a:defRPr sz="1200"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3142" y="9436122"/>
            <a:ext cx="2947723" cy="496729"/>
          </a:xfrm>
          <a:prstGeom prst="rect">
            <a:avLst/>
          </a:prstGeom>
        </p:spPr>
        <p:txBody>
          <a:bodyPr vert="horz" lIns="91797" tIns="45898" rIns="91797" bIns="45898" rtlCol="0" anchor="b"/>
          <a:lstStyle>
            <a:lvl1pPr algn="r">
              <a:defRPr sz="1200">
                <a:uFillTx/>
              </a:defRPr>
            </a:lvl1pPr>
          </a:lstStyle>
          <a:p>
            <a:fld id="{DB14FD01-9FFE-A719-2CF8-140098172421}" type="slidenum">
              <a:rPr lang="ko-KR" altLang="en-US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27244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76862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3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76862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3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76862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3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76862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3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76862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3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76862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3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76862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3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76862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3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76862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3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7713"/>
            <a:ext cx="5376862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3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7713"/>
            <a:ext cx="5376862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76862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3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76862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3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76862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3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76862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3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76862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76862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3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76862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3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76862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3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76862" cy="37242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3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r>
              <a:rPr lang="ko-KR" altLang="en-US">
                <a:uFillTx/>
              </a:rPr>
              <a:t>마스터 부제목 스타일 편집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</p:spPr>
        <p:txBody>
          <a:bodyPr/>
          <a:lstStyle/>
          <a:p>
            <a:fld id="{F8CD4BAC-F5B6-42A6-906D-F836CAFA58D7}" type="datetime1">
              <a:rPr lang="ko-KR" altLang="en-US" smtClean="0">
                <a:uFillTx/>
              </a:rPr>
              <a:t>2024-09-02</a:t>
            </a:fld>
            <a:endParaRPr lang="ko-KR" altLang="en-US">
              <a:uFillTx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</p:spPr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</p:spPr>
        <p:txBody>
          <a:bodyPr/>
          <a:lstStyle/>
          <a:p>
            <a:fld id="{DB14FD01-9FFE-A719-2CF8-140098172421}" type="slidenum">
              <a:rPr lang="ko-KR" altLang="en-US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8189582-9673-E749-ABF7-87F67C431B88}"/>
              </a:ext>
            </a:extLst>
          </p:cNvPr>
          <p:cNvSpPr/>
          <p:nvPr userDrawn="1"/>
        </p:nvSpPr>
        <p:spPr>
          <a:xfrm>
            <a:off x="650001" y="557223"/>
            <a:ext cx="1532135" cy="500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224" tIns="20112" rIns="40224" bIns="2011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0816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60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4551" y="6356360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2" y="6356360"/>
            <a:ext cx="2311400" cy="365125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95303" y="274645"/>
            <a:ext cx="89154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6858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  <p:sp>
        <p:nvSpPr>
          <p:cNvPr id="6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>
              <a:defRPr sz="16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  <p:sp>
        <p:nvSpPr>
          <p:cNvPr id="10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>
              <a:defRPr sz="16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12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</p:spPr>
        <p:txBody>
          <a:bodyPr/>
          <a:lstStyle/>
          <a:p>
            <a:fld id="{B001BB5D-B57B-4DC3-B938-32247B05C6B0}" type="datetime1">
              <a:rPr lang="ko-KR" altLang="en-US" smtClean="0">
                <a:uFillTx/>
              </a:rPr>
              <a:t>2024-09-02</a:t>
            </a:fld>
            <a:endParaRPr lang="ko-KR" altLang="en-US">
              <a:uFillTx/>
            </a:endParaRPr>
          </a:p>
        </p:txBody>
      </p:sp>
      <p:sp>
        <p:nvSpPr>
          <p:cNvPr id="14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</p:spPr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16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</p:spPr>
        <p:txBody>
          <a:bodyPr/>
          <a:lstStyle/>
          <a:p>
            <a:fld id="{DB14FD01-9FFE-A719-2CF8-140098172421}" type="slidenum">
              <a:rPr lang="ko-KR" altLang="en-US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</p:spPr>
        <p:txBody>
          <a:bodyPr/>
          <a:lstStyle/>
          <a:p>
            <a:fld id="{CA156691-8B51-452E-AA23-49F60DFCC4B3}" type="datetime1">
              <a:rPr lang="ko-KR" altLang="en-US" smtClean="0">
                <a:uFillTx/>
              </a:rPr>
              <a:t>2024-09-02</a:t>
            </a:fld>
            <a:endParaRPr lang="ko-KR" altLang="en-US">
              <a:uFillTx/>
            </a:endParaRPr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</p:spPr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</p:spPr>
        <p:txBody>
          <a:bodyPr/>
          <a:lstStyle/>
          <a:p>
            <a:fld id="{DB14FD01-9FFE-A719-2CF8-140098172421}" type="slidenum">
              <a:rPr lang="ko-KR" altLang="en-US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</p:spPr>
        <p:txBody>
          <a:bodyPr/>
          <a:lstStyle/>
          <a:p>
            <a:fld id="{964A7983-0248-4B9F-9AF1-4DFBD7C38803}" type="datetime1">
              <a:rPr lang="ko-KR" altLang="en-US" smtClean="0">
                <a:uFillTx/>
              </a:rPr>
              <a:t>2024-09-02</a:t>
            </a:fld>
            <a:endParaRPr lang="ko-KR" altLang="en-US">
              <a:uFillTx/>
            </a:endParaRPr>
          </a:p>
        </p:txBody>
      </p:sp>
      <p:sp>
        <p:nvSpPr>
          <p:cNvPr id="4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</p:spPr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</p:spPr>
        <p:txBody>
          <a:bodyPr/>
          <a:lstStyle/>
          <a:p>
            <a:fld id="{DB14FD01-9FFE-A719-2CF8-140098172421}" type="slidenum">
              <a:rPr lang="ko-KR" altLang="en-US">
                <a:uFillTx/>
              </a:rPr>
              <a:t>‹#›</a:t>
            </a:fld>
            <a:endParaRPr lang="ko-KR" altLang="en-US">
              <a:uFillTx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86440" y="0"/>
            <a:ext cx="10080000" cy="836712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>
                <a:uFillTx/>
              </a:defRPr>
            </a:lvl1pPr>
            <a:lvl2pPr marL="457200" indent="0">
              <a:buNone/>
              <a:defRPr sz="1200">
                <a:uFillTx/>
              </a:defRPr>
            </a:lvl2pPr>
            <a:lvl3pPr marL="914400" indent="0">
              <a:buNone/>
              <a:defRPr sz="1000">
                <a:uFillTx/>
              </a:defRPr>
            </a:lvl3pPr>
            <a:lvl4pPr marL="1371600" indent="0">
              <a:buNone/>
              <a:defRPr sz="900">
                <a:uFillTx/>
              </a:defRPr>
            </a:lvl4pPr>
            <a:lvl5pPr marL="1828800" indent="0">
              <a:buNone/>
              <a:defRPr sz="900">
                <a:uFillTx/>
              </a:defRPr>
            </a:lvl5pPr>
            <a:lvl6pPr marL="2286000" indent="0">
              <a:buNone/>
              <a:defRPr sz="900">
                <a:uFillTx/>
              </a:defRPr>
            </a:lvl6pPr>
            <a:lvl7pPr marL="2743200" indent="0">
              <a:buNone/>
              <a:defRPr sz="900">
                <a:uFillTx/>
              </a:defRPr>
            </a:lvl7pPr>
            <a:lvl8pPr marL="3200400" indent="0">
              <a:buNone/>
              <a:defRPr sz="900">
                <a:uFillTx/>
              </a:defRPr>
            </a:lvl8pPr>
            <a:lvl9pPr marL="3657600" indent="0">
              <a:buNone/>
              <a:defRPr sz="9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  <p:sp>
        <p:nvSpPr>
          <p:cNvPr id="8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</p:spPr>
        <p:txBody>
          <a:bodyPr/>
          <a:lstStyle/>
          <a:p>
            <a:fld id="{57BD135E-FD94-487E-9A81-90738586F6A9}" type="datetime1">
              <a:rPr lang="ko-KR" altLang="en-US" smtClean="0">
                <a:uFillTx/>
              </a:rPr>
              <a:t>2024-09-02</a:t>
            </a:fld>
            <a:endParaRPr lang="ko-KR" altLang="en-US">
              <a:uFillTx/>
            </a:endParaRPr>
          </a:p>
        </p:txBody>
      </p:sp>
      <p:sp>
        <p:nvSpPr>
          <p:cNvPr id="10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</p:spPr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</p:spPr>
        <p:txBody>
          <a:bodyPr/>
          <a:lstStyle/>
          <a:p>
            <a:fld id="{DB14FD01-9FFE-A719-2CF8-140098172421}" type="slidenum">
              <a:rPr lang="ko-KR" altLang="en-US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200" indent="0">
              <a:buNone/>
              <a:defRPr sz="2800">
                <a:uFillTx/>
              </a:defRPr>
            </a:lvl2pPr>
            <a:lvl3pPr marL="914400" indent="0">
              <a:buNone/>
              <a:defRPr sz="2400">
                <a:uFillTx/>
              </a:defRPr>
            </a:lvl3pPr>
            <a:lvl4pPr marL="1371600" indent="0">
              <a:buNone/>
              <a:defRPr sz="2000">
                <a:uFillTx/>
              </a:defRPr>
            </a:lvl4pPr>
            <a:lvl5pPr marL="1828800" indent="0">
              <a:buNone/>
              <a:defRPr sz="2000">
                <a:uFillTx/>
              </a:defRPr>
            </a:lvl5pPr>
            <a:lvl6pPr marL="2286000" indent="0">
              <a:buNone/>
              <a:defRPr sz="2000">
                <a:uFillTx/>
              </a:defRPr>
            </a:lvl6pPr>
            <a:lvl7pPr marL="2743200" indent="0">
              <a:buNone/>
              <a:defRPr sz="2000">
                <a:uFillTx/>
              </a:defRPr>
            </a:lvl7pPr>
            <a:lvl8pPr marL="3200400" indent="0">
              <a:buNone/>
              <a:defRPr sz="2000">
                <a:uFillTx/>
              </a:defRPr>
            </a:lvl8pPr>
            <a:lvl9pPr marL="3657600" indent="0">
              <a:buNone/>
              <a:defRPr sz="2000">
                <a:uFillTx/>
              </a:defRPr>
            </a:lvl9pPr>
          </a:lstStyle>
          <a:p>
            <a:endParaRPr lang="ko-KR" altLang="en-US">
              <a:uFillTx/>
            </a:endParaRPr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>
                <a:uFillTx/>
              </a:defRPr>
            </a:lvl1pPr>
            <a:lvl2pPr marL="457200" indent="0">
              <a:buNone/>
              <a:defRPr sz="1200">
                <a:uFillTx/>
              </a:defRPr>
            </a:lvl2pPr>
            <a:lvl3pPr marL="914400" indent="0">
              <a:buNone/>
              <a:defRPr sz="1000">
                <a:uFillTx/>
              </a:defRPr>
            </a:lvl3pPr>
            <a:lvl4pPr marL="1371600" indent="0">
              <a:buNone/>
              <a:defRPr sz="900">
                <a:uFillTx/>
              </a:defRPr>
            </a:lvl4pPr>
            <a:lvl5pPr marL="1828800" indent="0">
              <a:buNone/>
              <a:defRPr sz="900">
                <a:uFillTx/>
              </a:defRPr>
            </a:lvl5pPr>
            <a:lvl6pPr marL="2286000" indent="0">
              <a:buNone/>
              <a:defRPr sz="900">
                <a:uFillTx/>
              </a:defRPr>
            </a:lvl6pPr>
            <a:lvl7pPr marL="2743200" indent="0">
              <a:buNone/>
              <a:defRPr sz="900">
                <a:uFillTx/>
              </a:defRPr>
            </a:lvl7pPr>
            <a:lvl8pPr marL="3200400" indent="0">
              <a:buNone/>
              <a:defRPr sz="900">
                <a:uFillTx/>
              </a:defRPr>
            </a:lvl8pPr>
            <a:lvl9pPr marL="3657600" indent="0">
              <a:buNone/>
              <a:defRPr sz="9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</p:txBody>
      </p:sp>
      <p:sp>
        <p:nvSpPr>
          <p:cNvPr id="8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</p:spPr>
        <p:txBody>
          <a:bodyPr/>
          <a:lstStyle/>
          <a:p>
            <a:fld id="{B225C034-B1BB-4E4A-8331-143976C1AB34}" type="datetime1">
              <a:rPr lang="ko-KR" altLang="en-US" smtClean="0">
                <a:uFillTx/>
              </a:rPr>
              <a:t>2024-09-02</a:t>
            </a:fld>
            <a:endParaRPr lang="ko-KR" altLang="en-US">
              <a:uFillTx/>
            </a:endParaRPr>
          </a:p>
        </p:txBody>
      </p:sp>
      <p:sp>
        <p:nvSpPr>
          <p:cNvPr id="10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</p:spPr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</p:spPr>
        <p:txBody>
          <a:bodyPr/>
          <a:lstStyle/>
          <a:p>
            <a:fld id="{DB14FD01-9FFE-A719-2CF8-140098172421}" type="slidenum">
              <a:rPr lang="ko-KR" altLang="en-US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세로 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</p:spPr>
        <p:txBody>
          <a:bodyPr vert="eaVert"/>
          <a:lstStyle/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</p:spPr>
        <p:txBody>
          <a:bodyPr/>
          <a:lstStyle/>
          <a:p>
            <a:fld id="{FC7CAF40-F26C-4830-A341-2D75947BA6A7}" type="datetime1">
              <a:rPr lang="ko-KR" altLang="en-US" smtClean="0">
                <a:uFillTx/>
              </a:rPr>
              <a:t>2024-09-02</a:t>
            </a:fld>
            <a:endParaRPr lang="ko-KR" altLang="en-US">
              <a:uFillTx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</p:spPr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</p:spPr>
        <p:txBody>
          <a:bodyPr/>
          <a:lstStyle/>
          <a:p>
            <a:fld id="{DB14FD01-9FFE-A719-2CF8-140098172421}" type="slidenum">
              <a:rPr lang="ko-KR" altLang="en-US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세로 텍스트 개체 틀 2"/>
          <p:cNvSpPr>
            <a:spLocks noGrp="1"/>
          </p:cNvSpPr>
          <p:nvPr>
            <p:ph type="body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</p:spPr>
        <p:txBody>
          <a:bodyPr/>
          <a:lstStyle/>
          <a:p>
            <a:fld id="{1D2DC616-A80C-43ED-AD46-48419A89B5D3}" type="datetime1">
              <a:rPr lang="ko-KR" altLang="en-US" smtClean="0">
                <a:uFillTx/>
              </a:rPr>
              <a:t>2024-09-02</a:t>
            </a:fld>
            <a:endParaRPr lang="ko-KR" altLang="en-US">
              <a:uFillTx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</p:spPr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</p:spPr>
        <p:txBody>
          <a:bodyPr/>
          <a:lstStyle/>
          <a:p>
            <a:fld id="{DB14FD01-9FFE-A719-2CF8-140098172421}" type="slidenum">
              <a:rPr lang="ko-KR" altLang="en-US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 type="title">
  <p:cSld name="Cover Slide">
    <p:bg>
      <p:bgPr>
        <a:gradFill rotWithShape="0">
          <a:gsLst>
            <a:gs pos="0">
              <a:srgbClr val="173653"/>
            </a:gs>
            <a:gs pos="100000">
              <a:srgbClr val="091831"/>
            </a:gs>
          </a:gsLst>
          <a:lin ang="282000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9AAB3CD-14DF-6F46-9307-44973F3707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283" y="1841502"/>
            <a:ext cx="3092185" cy="63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007045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4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2DE578E1-2581-475F-9641-D0509DBF4EAA}" type="datetime1">
              <a:rPr lang="ko-KR" altLang="en-US" smtClean="0">
                <a:uFillTx/>
              </a:rPr>
              <a:t>2024-09-02</a:t>
            </a:fld>
            <a:endParaRPr lang="ko-KR" altLang="en-US">
              <a:uFillTx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DB14FD01-9FFE-A719-2CF8-140098172421}" type="slidenum">
              <a:rPr lang="ko-KR" altLang="en-US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649" r:id="rId1"/>
    <p:sldLayoutId id="2147493653" r:id="rId2"/>
    <p:sldLayoutId id="2147493654" r:id="rId3"/>
    <p:sldLayoutId id="2147493655" r:id="rId4"/>
    <p:sldLayoutId id="2147493656" r:id="rId5"/>
    <p:sldLayoutId id="2147493657" r:id="rId6"/>
    <p:sldLayoutId id="2147493658" r:id="rId7"/>
    <p:sldLayoutId id="2147493659" r:id="rId8"/>
    <p:sldLayoutId id="2147493660" r:id="rId9"/>
    <p:sldLayoutId id="2147493661" r:id="rId10"/>
    <p:sldLayoutId id="2147493662" r:id="rId11"/>
  </p:sldLayoutIdLst>
  <p:hf hdr="0" ftr="0" dt="0"/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742950" indent="-285750" algn="l" defTabSz="914400" latinLnBrk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latinLnBrk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latinLnBrk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latinLnBrk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latinLnBrk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ko-KR">
          <a:uFillTx/>
        </a:defRPr>
      </a:defPPr>
      <a:lvl1pPr marL="0" algn="l" defTabSz="914400" latinLnBrk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20.jpeg"/><Relationship Id="rId5" Type="http://schemas.openxmlformats.org/officeDocument/2006/relationships/image" Target="../media/image15.jpeg"/><Relationship Id="rId10" Type="http://schemas.openxmlformats.org/officeDocument/2006/relationships/image" Target="../media/image9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toun28_movemen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hyperlink" Target="mailto:mylee0001@korea.ac.k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png"/><Relationship Id="rId4" Type="http://schemas.openxmlformats.org/officeDocument/2006/relationships/image" Target="../media/image142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7" Type="http://schemas.openxmlformats.org/officeDocument/2006/relationships/image" Target="../media/image155.pn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81658" y="1844824"/>
            <a:ext cx="871296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New</a:t>
            </a:r>
            <a:r>
              <a:rPr lang="ko-KR" altLang="en-US" sz="5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5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Digital Economy</a:t>
            </a:r>
          </a:p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Marketing &amp; Technologies</a:t>
            </a:r>
          </a:p>
          <a:p>
            <a:pPr algn="ctr"/>
            <a:endParaRPr lang="en-US" altLang="ko-KR" sz="40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4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                      </a:t>
            </a:r>
            <a:r>
              <a:rPr lang="en-US" altLang="ko-KR" sz="36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MY Lee</a:t>
            </a:r>
            <a:endParaRPr lang="ko-KR" altLang="en-US" sz="36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Picture 2" descr="Amazon gets into games with Fire TV and Amazon Game Studios - Polygon Amazon gets into games with Fire TV and Amazon Game Studi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682" y="620689"/>
            <a:ext cx="11025225" cy="59988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4" name="Picture 10" descr="‘가상 비서부터 걸어다니는 차까지’ 車업체들이 2019 CES서 공개할 첨단 신기술들은?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774" y="1772816"/>
            <a:ext cx="3184354" cy="1512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/>
          <p:cNvSpPr txBox="1"/>
          <p:nvPr/>
        </p:nvSpPr>
        <p:spPr>
          <a:xfrm>
            <a:off x="6643912" y="5949280"/>
            <a:ext cx="2485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Lee </a:t>
            </a:r>
            <a:r>
              <a:rPr lang="en-US" altLang="ko-KR" sz="2400" b="1" dirty="0" err="1" smtClean="0"/>
              <a:t>Mun</a:t>
            </a:r>
            <a:r>
              <a:rPr lang="en-US" altLang="ko-KR" sz="2400" b="1" dirty="0" smtClean="0"/>
              <a:t> Young</a:t>
            </a:r>
            <a:endParaRPr lang="ko-KR" altLang="en-US" sz="2400" b="1" dirty="0"/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04" y="1556793"/>
            <a:ext cx="140415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uFillTx/>
              </a:rPr>
              <a:t>New Digital Life</a:t>
            </a:r>
            <a:endParaRPr lang="ko-KR" altLang="en-US">
              <a:uFillTx/>
            </a:endParaRPr>
          </a:p>
        </p:txBody>
      </p:sp>
      <p:pic>
        <p:nvPicPr>
          <p:cNvPr id="27" name="Picture 2" descr="https://post-phinf.pstatic.net/MjAyMjEyMTRfMTQ0/MDAxNjcwOTk2NDE4MjI2.VgJEuSrggPNw1CPSFRKGlFaDx2v6W-LUgCq_F0w5hNAg.fR6vAuECq_FYYBAGMLf0PEvyHY9959bGIHEZtRFBG4sg.JPEG/%EC%B1%97gpt.jpg?type=w12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930" y="4274510"/>
            <a:ext cx="1416158" cy="10266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ci4.googleusercontent.com/proxy/_WK17his6smitxErm0PS60JJKyq8yHFwKj574Wha3JySIy1p43tbJlZKbZXPfUrUQ3fRobFOqvjsZcTtGWc=s0-d-e1-ft#https://img.stibee.com/62165_165329393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443" y="1414609"/>
            <a:ext cx="1768195" cy="17983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테라 폭락, FTX 파산 : CertiK 웹 3.0 보안 이슈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1196753"/>
            <a:ext cx="3312368" cy="256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0" descr="'대체투자 큰손' 英 맨그룹, 비트코인 투자 추진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632" y="2996952"/>
            <a:ext cx="4608512" cy="144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소통대학교 교육과정을 소개합니다.- 스마트폰강사 스마트폰활용지도사 홍은희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3140968"/>
            <a:ext cx="1584176" cy="2392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6" name="직사각형 15"/>
          <p:cNvSpPr/>
          <p:nvPr/>
        </p:nvSpPr>
        <p:spPr>
          <a:xfrm>
            <a:off x="1208584" y="404664"/>
            <a:ext cx="7272808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NEW DIGITAL LIFE</a:t>
            </a:r>
          </a:p>
          <a:p>
            <a:pPr algn="ctr"/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다가올 미래 </a:t>
            </a:r>
            <a:r>
              <a:rPr lang="en-US" altLang="ko-KR" sz="2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5.0</a:t>
            </a:r>
            <a:r>
              <a:rPr lang="ko-KR" altLang="en-US" sz="2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시대</a:t>
            </a:r>
            <a:endParaRPr lang="en-US" altLang="ko-KR" sz="24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우리는 무엇을 준비해야 할까요</a:t>
            </a:r>
            <a:r>
              <a:rPr lang="en-US" altLang="ko-KR" sz="2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?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?</a:t>
            </a:r>
          </a:p>
          <a:p>
            <a:pPr algn="ctr"/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3764319"/>
            <a:ext cx="3236360" cy="1608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42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6456" y="1111671"/>
            <a:ext cx="8856984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+mn-ea"/>
                <a:cs typeface="함초롬돋움" panose="020B0604000101010101" pitchFamily="50" charset="-127"/>
              </a:rPr>
              <a:t>  </a:t>
            </a:r>
            <a:endParaRPr lang="en-US" altLang="ko-KR" sz="8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           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1.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팀 리더 선정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: 9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월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13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일까지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15 ~ 18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명 선정</a:t>
            </a:r>
            <a:endParaRPr lang="en-US" altLang="ko-KR" sz="1300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                            (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자발적 신청을 우선으로 하고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,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인원 부족 시 학과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,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학번에 의거하여 임의 선정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dirty="0" smtClean="0">
                <a:latin typeface="+mn-ea"/>
                <a:cs typeface="함초롬돋움" panose="020B0604000101010101" pitchFamily="50" charset="-127"/>
              </a:rPr>
              <a:t>  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       2.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팀 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</a:rPr>
              <a:t>구성 </a:t>
            </a:r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: 9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월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20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일까지 각기 다른 전공자와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7~9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명 구성하여 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</a:rPr>
              <a:t>역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할 분담 </a:t>
            </a:r>
            <a:endParaRPr lang="en-US" altLang="ko-KR" sz="13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600" dirty="0">
                <a:latin typeface="+mn-ea"/>
                <a:cs typeface="함초롬돋움" panose="020B0604000101010101" pitchFamily="50" charset="-127"/>
              </a:rPr>
              <a:t>   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                       </a:t>
            </a:r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</a:rPr>
              <a:t>역할 분담 </a:t>
            </a:r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: CEO, CFO, CTO, CMO, 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</a:rPr>
              <a:t>직원 등</a:t>
            </a:r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)</a:t>
            </a:r>
            <a:endParaRPr lang="en-US" altLang="ko-KR" sz="1300" b="1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000" dirty="0" smtClean="0">
                <a:latin typeface="+mn-ea"/>
                <a:cs typeface="함초롬돋움" panose="020B0604000101010101" pitchFamily="50" charset="-127"/>
              </a:rPr>
              <a:t>  </a:t>
            </a:r>
          </a:p>
          <a:p>
            <a:r>
              <a:rPr lang="ko-KR" altLang="en-US" sz="1400" b="1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ko-KR" altLang="en-US" sz="1400" b="1" dirty="0" smtClean="0">
                <a:latin typeface="+mn-ea"/>
                <a:cs typeface="함초롬돋움" panose="020B0604000101010101" pitchFamily="50" charset="-127"/>
              </a:rPr>
              <a:t>                         </a:t>
            </a:r>
            <a:r>
              <a:rPr lang="en-US" altLang="ko-KR" sz="1400" b="1" dirty="0" smtClean="0">
                <a:latin typeface="+mn-ea"/>
                <a:cs typeface="함초롬돋움" panose="020B0604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b="1" dirty="0" smtClean="0">
                <a:latin typeface="+mn-ea"/>
                <a:cs typeface="함초롬돋움" panose="020B0604000101010101" pitchFamily="50" charset="-127"/>
              </a:rPr>
              <a:t> </a:t>
            </a:r>
            <a:r>
              <a:rPr lang="ko-KR" altLang="en-US" sz="1400" b="1" dirty="0">
                <a:latin typeface="+mn-ea"/>
                <a:cs typeface="함초롬돋움" panose="020B0604000101010101" pitchFamily="50" charset="-127"/>
              </a:rPr>
              <a:t>팀 별 사업 창업 아이템 선정 </a:t>
            </a:r>
            <a:r>
              <a:rPr lang="en-US" altLang="ko-KR" sz="1400" b="1" dirty="0">
                <a:latin typeface="+mn-ea"/>
                <a:cs typeface="함초롬돋움" panose="020B0604000101010101" pitchFamily="50" charset="-127"/>
              </a:rPr>
              <a:t>: </a:t>
            </a:r>
            <a:r>
              <a:rPr lang="en-US" altLang="ko-KR" sz="1400" b="1" dirty="0" smtClean="0">
                <a:latin typeface="+mn-ea"/>
                <a:cs typeface="함초롬돋움" panose="020B0604000101010101" pitchFamily="50" charset="-127"/>
              </a:rPr>
              <a:t>9</a:t>
            </a:r>
            <a:r>
              <a:rPr lang="ko-KR" altLang="en-US" sz="1400" b="1" dirty="0" smtClean="0">
                <a:latin typeface="+mn-ea"/>
                <a:cs typeface="함초롬돋움" panose="020B0604000101010101" pitchFamily="50" charset="-127"/>
              </a:rPr>
              <a:t>월 </a:t>
            </a:r>
            <a:r>
              <a:rPr lang="en-US" altLang="ko-KR" sz="1400" b="1" dirty="0" smtClean="0">
                <a:latin typeface="+mn-ea"/>
                <a:cs typeface="함초롬돋움" panose="020B0604000101010101" pitchFamily="50" charset="-127"/>
              </a:rPr>
              <a:t>27</a:t>
            </a:r>
            <a:r>
              <a:rPr lang="ko-KR" altLang="en-US" sz="1400" b="1" dirty="0" smtClean="0">
                <a:latin typeface="+mn-ea"/>
                <a:cs typeface="함초롬돋움" panose="020B0604000101010101" pitchFamily="50" charset="-127"/>
              </a:rPr>
              <a:t>일까지 </a:t>
            </a:r>
            <a:r>
              <a:rPr lang="ko-KR" altLang="en-US" sz="1400" b="1" dirty="0">
                <a:latin typeface="+mn-ea"/>
                <a:cs typeface="함초롬돋움" panose="020B0604000101010101" pitchFamily="50" charset="-127"/>
              </a:rPr>
              <a:t>사업 </a:t>
            </a:r>
            <a:r>
              <a:rPr lang="ko-KR" altLang="en-US" sz="1400" b="1" dirty="0" smtClean="0">
                <a:latin typeface="+mn-ea"/>
                <a:cs typeface="함초롬돋움" panose="020B0604000101010101" pitchFamily="50" charset="-127"/>
              </a:rPr>
              <a:t>아이템과 선정</a:t>
            </a:r>
            <a:endParaRPr lang="en-US" altLang="ko-KR" sz="1400" b="1" dirty="0" smtClean="0">
              <a:latin typeface="+mn-ea"/>
              <a:cs typeface="함초롬돋움" panose="020B0604000101010101" pitchFamily="50" charset="-127"/>
            </a:endParaRPr>
          </a:p>
          <a:p>
            <a:endParaRPr lang="en-US" altLang="ko-KR" sz="16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          ***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창업 아이템의 사업화를 위한 사업계획서 작성  </a:t>
            </a:r>
            <a:endParaRPr lang="en-US" altLang="ko-KR" sz="13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800" b="1" dirty="0" smtClean="0">
                <a:latin typeface="+mn-ea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300" b="1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                - 1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차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: 10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월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25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일까지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시장조사와 경쟁사 분석</a:t>
            </a:r>
            <a:endParaRPr lang="en-US" altLang="ko-KR" sz="1300" b="1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800" b="1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800" b="1" dirty="0" smtClean="0">
                <a:latin typeface="+mn-ea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b="1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                - 2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차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: 11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월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22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일까지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마케팅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,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 매출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/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손익 분석 및 자금 조달 계획 </a:t>
            </a:r>
            <a:endParaRPr lang="en-US" altLang="ko-KR" sz="1300" b="1" dirty="0" smtClean="0">
              <a:latin typeface="+mn-ea"/>
              <a:cs typeface="함초롬돋움" panose="020B0604000101010101" pitchFamily="50" charset="-127"/>
            </a:endParaRPr>
          </a:p>
          <a:p>
            <a:endParaRPr lang="en-US" altLang="ko-KR" sz="1300" b="1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      *** 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</a:rPr>
              <a:t>프로젝트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팀 별 발표 </a:t>
            </a:r>
            <a:endParaRPr lang="en-US" altLang="ko-KR" sz="13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800" b="1" dirty="0">
                <a:latin typeface="+mn-ea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300" b="1" dirty="0">
                <a:latin typeface="+mn-ea"/>
                <a:cs typeface="함초롬돋움" panose="020B0604000101010101" pitchFamily="50" charset="-127"/>
              </a:rPr>
              <a:t>                 - 1</a:t>
            </a:r>
            <a:r>
              <a:rPr lang="ko-KR" altLang="en-US" sz="1300" b="1" dirty="0">
                <a:latin typeface="+mn-ea"/>
                <a:cs typeface="함초롬돋움" panose="020B0604000101010101" pitchFamily="50" charset="-127"/>
              </a:rPr>
              <a:t>차 </a:t>
            </a:r>
            <a:r>
              <a:rPr lang="en-US" altLang="ko-KR" sz="1300" b="1" dirty="0">
                <a:latin typeface="+mn-ea"/>
                <a:cs typeface="함초롬돋움" panose="020B0604000101010101" pitchFamily="50" charset="-127"/>
              </a:rPr>
              <a:t>: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10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월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25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일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~ 11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월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1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일</a:t>
            </a:r>
            <a:endParaRPr lang="en-US" altLang="ko-KR" sz="1300" b="1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800" b="1" dirty="0">
                <a:latin typeface="+mn-ea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300" b="1" dirty="0">
                <a:latin typeface="+mn-ea"/>
                <a:cs typeface="함초롬돋움" panose="020B0604000101010101" pitchFamily="50" charset="-127"/>
              </a:rPr>
              <a:t>                 - 2</a:t>
            </a:r>
            <a:r>
              <a:rPr lang="ko-KR" altLang="en-US" sz="1300" b="1" dirty="0">
                <a:latin typeface="+mn-ea"/>
                <a:cs typeface="함초롬돋움" panose="020B0604000101010101" pitchFamily="50" charset="-127"/>
              </a:rPr>
              <a:t>차 </a:t>
            </a:r>
            <a:r>
              <a:rPr lang="en-US" altLang="ko-KR" sz="1300" b="1" dirty="0">
                <a:latin typeface="+mn-ea"/>
                <a:cs typeface="함초롬돋움" panose="020B0604000101010101" pitchFamily="50" charset="-127"/>
              </a:rPr>
              <a:t>: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11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월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22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일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~ 11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월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29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일 </a:t>
            </a:r>
            <a:endParaRPr lang="en-US" altLang="ko-KR" sz="1300" b="1" dirty="0" smtClean="0">
              <a:latin typeface="+mn-ea"/>
              <a:cs typeface="함초롬돋움" panose="020B0604000101010101" pitchFamily="50" charset="-127"/>
            </a:endParaRPr>
          </a:p>
          <a:p>
            <a:endParaRPr lang="en-US" altLang="ko-KR" sz="1300" b="1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3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300" dirty="0" smtClean="0">
                <a:latin typeface="+mn-ea"/>
                <a:sym typeface="Wingdings" panose="05000000000000000000" pitchFamily="2" charset="2"/>
              </a:rPr>
              <a:t>               @ 1</a:t>
            </a:r>
            <a:r>
              <a:rPr lang="ko-KR" altLang="en-US" sz="1300" dirty="0">
                <a:latin typeface="+mn-ea"/>
                <a:sym typeface="Wingdings" panose="05000000000000000000" pitchFamily="2" charset="2"/>
              </a:rPr>
              <a:t>차 </a:t>
            </a:r>
            <a:r>
              <a:rPr lang="en-US" altLang="ko-KR" sz="1300" dirty="0">
                <a:latin typeface="+mn-ea"/>
                <a:sym typeface="Wingdings" panose="05000000000000000000" pitchFamily="2" charset="2"/>
              </a:rPr>
              <a:t>2</a:t>
            </a:r>
            <a:r>
              <a:rPr lang="ko-KR" altLang="en-US" sz="1300" dirty="0">
                <a:latin typeface="+mn-ea"/>
                <a:sym typeface="Wingdings" panose="05000000000000000000" pitchFamily="2" charset="2"/>
              </a:rPr>
              <a:t>차 발표는 </a:t>
            </a:r>
            <a:r>
              <a:rPr lang="ko-KR" altLang="en-US" sz="1300" dirty="0" smtClean="0">
                <a:latin typeface="+mn-ea"/>
                <a:sym typeface="Wingdings" panose="05000000000000000000" pitchFamily="2" charset="2"/>
              </a:rPr>
              <a:t>각 팀의 종합 의견을 받아 </a:t>
            </a:r>
            <a:r>
              <a:rPr lang="ko-KR" altLang="en-US" sz="1300" dirty="0" err="1" smtClean="0">
                <a:latin typeface="+mn-ea"/>
                <a:sym typeface="Wingdings" panose="05000000000000000000" pitchFamily="2" charset="2"/>
              </a:rPr>
              <a:t>팁별</a:t>
            </a:r>
            <a:r>
              <a:rPr lang="ko-KR" altLang="en-US" sz="1300" dirty="0" smtClean="0">
                <a:latin typeface="+mn-ea"/>
                <a:sym typeface="Wingdings" panose="05000000000000000000" pitchFamily="2" charset="2"/>
              </a:rPr>
              <a:t> 평가</a:t>
            </a:r>
            <a:endParaRPr lang="en-US" altLang="ko-KR" sz="1300" dirty="0" smtClean="0">
              <a:latin typeface="+mn-ea"/>
              <a:sym typeface="Wingdings" panose="05000000000000000000" pitchFamily="2" charset="2"/>
            </a:endParaRPr>
          </a:p>
          <a:p>
            <a:endParaRPr lang="en-US" altLang="ko-KR" sz="1300" dirty="0">
              <a:latin typeface="+mn-ea"/>
              <a:cs typeface="함초롬돋움" panose="020B0604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  <a:sym typeface="Wingdings" panose="05000000000000000000" pitchFamily="2" charset="2"/>
              </a:rPr>
              <a:t>               @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  <a:sym typeface="Wingdings" panose="05000000000000000000" pitchFamily="2" charset="2"/>
              </a:rPr>
              <a:t>사업계획서의 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  <a:sym typeface="Wingdings" panose="05000000000000000000" pitchFamily="2" charset="2"/>
              </a:rPr>
              <a:t>총 분량은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  <a:sym typeface="Wingdings" panose="05000000000000000000" pitchFamily="2" charset="2"/>
              </a:rPr>
              <a:t>20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  <a:sym typeface="Wingdings" panose="05000000000000000000" pitchFamily="2" charset="2"/>
              </a:rPr>
              <a:t>장 이상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  <a:sym typeface="Wingdings" panose="05000000000000000000" pitchFamily="2" charset="2"/>
              </a:rPr>
              <a:t>PPT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  <a:sym typeface="Wingdings" panose="05000000000000000000" pitchFamily="2" charset="2"/>
              </a:rPr>
              <a:t>로 작성하여 제출</a:t>
            </a:r>
            <a:endParaRPr lang="en-US" altLang="ko-KR" sz="1300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6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+mn-ea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10</a:t>
            </a:fld>
            <a:endParaRPr lang="ko-KR" altLang="en-US">
              <a:uFillTx/>
            </a:endParaRPr>
          </a:p>
        </p:txBody>
      </p:sp>
      <p:pic>
        <p:nvPicPr>
          <p:cNvPr id="9" name="Picture 6" descr="[월간 CEO&amp;]유니콘 기업 향한 스케일 업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68" y="3864829"/>
            <a:ext cx="2481808" cy="208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159568" y="-99392"/>
            <a:ext cx="10225136" cy="93610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팀 과제물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창업 아이템 사업화를 위한 사업계획서 작성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79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0472" y="1198488"/>
            <a:ext cx="8856984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300" b="1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        </a:t>
            </a:r>
            <a:r>
              <a:rPr lang="en-US" altLang="ko-KR" sz="14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* </a:t>
            </a:r>
            <a:r>
              <a:rPr lang="ko-KR" altLang="en-US" sz="14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인류에게 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필요한 새로운 </a:t>
            </a:r>
            <a:r>
              <a:rPr lang="en-US" altLang="ko-KR" sz="1400" b="1" dirty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Digital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문화의 창조를 위한 </a:t>
            </a:r>
            <a:r>
              <a:rPr lang="ko-KR" altLang="en-US" sz="14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사업 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계획서 </a:t>
            </a:r>
            <a:endParaRPr lang="en-US" altLang="ko-KR" sz="1400" b="1" dirty="0">
              <a:solidFill>
                <a:srgbClr val="002060"/>
              </a:solidFill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2000" b="1" dirty="0" smtClean="0">
                <a:latin typeface="+mn-ea"/>
                <a:cs typeface="함초롬돋움" panose="020B0604000101010101" pitchFamily="50" charset="-127"/>
              </a:rPr>
              <a:t>   </a:t>
            </a:r>
          </a:p>
          <a:p>
            <a:r>
              <a:rPr lang="en-US" altLang="ko-KR" sz="1300" b="1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        @ 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팀 과제물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창업 아이템 사업화 계획서</a:t>
            </a:r>
            <a:endParaRPr lang="en-US" altLang="ko-KR" sz="1300" b="1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+mn-ea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           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1.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문제 인식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창업 아이템의 개발 동기와 필요성</a:t>
            </a:r>
            <a:endParaRPr lang="en-US" altLang="ko-KR" sz="1300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800" dirty="0" smtClean="0">
                <a:latin typeface="+mn-ea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       2.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해결 방안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창업 아이템의 개발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,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사업화 전략</a:t>
            </a:r>
            <a:endParaRPr lang="en-US" altLang="ko-KR" sz="1300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6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+mn-ea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                        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창업 아이템의 시장 분석 및 경쟁력 확보 방안</a:t>
            </a:r>
            <a:endParaRPr lang="en-US" altLang="ko-KR" sz="1300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800" dirty="0" smtClean="0">
                <a:latin typeface="+mn-ea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           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3.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성장 전략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자금 소요 및 조달 계획</a:t>
            </a:r>
            <a:endParaRPr lang="en-US" altLang="ko-KR" sz="1300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6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+mn-ea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                        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시장 진입 및 성과 창출 전략</a:t>
            </a:r>
            <a:endParaRPr lang="en-US" altLang="ko-KR" sz="1300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800" dirty="0" smtClean="0">
                <a:latin typeface="+mn-ea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       4.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팀 구성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대표자 및 팀원의 보유 역량</a:t>
            </a:r>
            <a:endParaRPr lang="en-US" altLang="ko-KR" sz="1300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dirty="0" smtClean="0">
                <a:latin typeface="+mn-ea"/>
                <a:cs typeface="함초롬돋움" panose="020B0604000101010101" pitchFamily="50" charset="-127"/>
              </a:rPr>
              <a:t>  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    @ 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</a:rPr>
              <a:t>팀 구성 </a:t>
            </a:r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</a:rPr>
              <a:t>수강 인원이 결정되면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8~10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명 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</a:rPr>
              <a:t>팀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구성</a:t>
            </a:r>
            <a:endParaRPr lang="en-US" altLang="ko-KR" sz="6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                          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</a:rPr>
              <a:t>각기 다른 전공자와 구성하여 각자의 역할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분담</a:t>
            </a:r>
            <a:endParaRPr lang="en-US" altLang="ko-KR" sz="6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                          (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</a:rPr>
              <a:t>역할 분담 </a:t>
            </a:r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: CEO, CFO, CTO, CMO, 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</a:rPr>
              <a:t>직원 등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6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  </a:t>
            </a:r>
            <a:endParaRPr lang="en-US" altLang="ko-KR" sz="600" b="1" dirty="0">
              <a:solidFill>
                <a:srgbClr val="002060"/>
              </a:solidFill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            (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사업계획서 구성 내용이 포함된 내용으로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PPT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 작성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최소 분량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20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페이지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</a:t>
            </a:r>
            <a:endParaRPr lang="en-US" altLang="ko-KR" sz="13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         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  *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제출 양식과 파일명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1300" dirty="0" err="1" smtClean="0">
                <a:latin typeface="+mn-ea"/>
                <a:cs typeface="함초롬돋움" panose="020B0604000101010101" pitchFamily="50" charset="-127"/>
              </a:rPr>
              <a:t>팀명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/</a:t>
            </a:r>
            <a:r>
              <a:rPr lang="ko-KR" altLang="en-US" sz="1300" dirty="0" err="1" smtClean="0">
                <a:latin typeface="+mn-ea"/>
                <a:cs typeface="함초롬돋움" panose="020B0604000101010101" pitchFamily="50" charset="-127"/>
              </a:rPr>
              <a:t>사업아이템명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/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참석 </a:t>
            </a:r>
            <a:r>
              <a:rPr lang="ko-KR" altLang="en-US" sz="1300" dirty="0" err="1" smtClean="0">
                <a:latin typeface="+mn-ea"/>
                <a:cs typeface="함초롬돋움" panose="020B0604000101010101" pitchFamily="50" charset="-127"/>
              </a:rPr>
              <a:t>팀원명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 순으로</a:t>
            </a:r>
            <a:endParaRPr lang="en-US" altLang="ko-KR" sz="1300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6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+mn-ea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11</a:t>
            </a:fld>
            <a:endParaRPr lang="ko-KR" altLang="en-US">
              <a:uFillTx/>
            </a:endParaRPr>
          </a:p>
        </p:txBody>
      </p:sp>
      <p:pic>
        <p:nvPicPr>
          <p:cNvPr id="3078" name="Picture 6" descr="사업계획서 양식 PPT 파일 무료 배포 합니다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68" y="1412776"/>
            <a:ext cx="273444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[월간 CEO&amp;]유니콘 기업 향한 스케일 업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288" y="4509120"/>
            <a:ext cx="1655701" cy="137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팀 과제물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사업계획서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36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32520" y="620688"/>
            <a:ext cx="878497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 smtClean="0"/>
              <a:t>      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4528" y="1268760"/>
            <a:ext cx="1224136" cy="3847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/>
              <a:t>  </a:t>
            </a:r>
          </a:p>
          <a:p>
            <a:pPr algn="ctr"/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항목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00" b="1" dirty="0" smtClean="0"/>
              <a:t>  </a:t>
            </a:r>
            <a:endParaRPr lang="ko-KR" altLang="en-US" sz="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000672" y="1268760"/>
            <a:ext cx="7200800" cy="3847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/>
              <a:t>  </a:t>
            </a:r>
          </a:p>
          <a:p>
            <a:pPr algn="ctr"/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세부항목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00" b="1" dirty="0" smtClean="0"/>
              <a:t>  </a:t>
            </a:r>
            <a:endParaRPr lang="ko-KR" altLang="en-US" sz="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04528" y="1700808"/>
            <a:ext cx="1224136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/>
              <a:t>  </a:t>
            </a:r>
          </a:p>
          <a:p>
            <a:pPr algn="ctr"/>
            <a:endParaRPr lang="en-US" altLang="ko-KR" sz="400" b="1" dirty="0" smtClean="0"/>
          </a:p>
          <a:p>
            <a:pPr algn="ctr"/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일반 현황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sz="400" b="1" dirty="0" smtClean="0"/>
          </a:p>
          <a:p>
            <a:pPr algn="ctr"/>
            <a:r>
              <a:rPr lang="en-US" altLang="ko-KR" sz="400" b="1" dirty="0" smtClean="0"/>
              <a:t>  </a:t>
            </a:r>
            <a:endParaRPr lang="ko-KR" altLang="en-US" sz="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04528" y="2276872"/>
            <a:ext cx="1224136" cy="3847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/>
              <a:t>  </a:t>
            </a:r>
          </a:p>
          <a:p>
            <a:pPr algn="ctr"/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창업아이템 개요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00" b="1" dirty="0" smtClean="0"/>
              <a:t>  </a:t>
            </a:r>
            <a:endParaRPr lang="ko-KR" altLang="en-US" sz="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000672" y="1700808"/>
            <a:ext cx="7200800" cy="523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기본정보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대표자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아이템명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등 일반현황 및 제품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서비스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개요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세부정보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신청분야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기술분야 신청자 세부정보 기재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00" dirty="0" smtClean="0"/>
              <a:t>  </a:t>
            </a:r>
            <a:endParaRPr lang="ko-KR" altLang="en-US" sz="400" dirty="0"/>
          </a:p>
        </p:txBody>
      </p:sp>
      <p:sp>
        <p:nvSpPr>
          <p:cNvPr id="28" name="TextBox 27"/>
          <p:cNvSpPr txBox="1"/>
          <p:nvPr/>
        </p:nvSpPr>
        <p:spPr>
          <a:xfrm>
            <a:off x="2000672" y="2260322"/>
            <a:ext cx="7200800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창업아이템 소개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차별성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개발경과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국내외 목표시장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창업아이템 이미지 등을 요약하여 기재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600" dirty="0" smtClean="0"/>
              <a:t>    </a:t>
            </a:r>
            <a:endParaRPr lang="ko-KR" altLang="en-US" sz="600" dirty="0"/>
          </a:p>
        </p:txBody>
      </p:sp>
      <p:sp>
        <p:nvSpPr>
          <p:cNvPr id="29" name="TextBox 28"/>
          <p:cNvSpPr txBox="1"/>
          <p:nvPr/>
        </p:nvSpPr>
        <p:spPr>
          <a:xfrm>
            <a:off x="704528" y="2780928"/>
            <a:ext cx="1224136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400" b="1" dirty="0" smtClean="0"/>
          </a:p>
          <a:p>
            <a:endParaRPr lang="en-US" altLang="ko-KR" sz="400" b="1" dirty="0"/>
          </a:p>
          <a:p>
            <a:endParaRPr lang="en-US" altLang="ko-KR" sz="400" b="1" dirty="0" smtClean="0"/>
          </a:p>
          <a:p>
            <a:endParaRPr lang="en-US" altLang="ko-KR" sz="400" b="1" dirty="0" smtClean="0"/>
          </a:p>
          <a:p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문제인식 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(Problem)</a:t>
            </a:r>
          </a:p>
          <a:p>
            <a:pPr marL="228600" indent="-228600">
              <a:buAutoNum type="arabicPeriod"/>
            </a:pPr>
            <a:endParaRPr lang="en-US" altLang="ko-KR" sz="1100" b="1" dirty="0" smtClean="0"/>
          </a:p>
          <a:p>
            <a:r>
              <a:rPr lang="en-US" altLang="ko-KR" sz="1100" b="1" dirty="0" smtClean="0"/>
              <a:t>  </a:t>
            </a:r>
            <a:endParaRPr lang="ko-KR" altLang="en-US" sz="11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4528" y="3822432"/>
            <a:ext cx="1224136" cy="98488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400" b="1" dirty="0" smtClean="0"/>
              <a:t>  </a:t>
            </a:r>
          </a:p>
          <a:p>
            <a:endParaRPr lang="en-US" altLang="ko-KR" sz="400" b="1" dirty="0" smtClean="0"/>
          </a:p>
          <a:p>
            <a:endParaRPr lang="en-US" altLang="ko-KR" sz="400" b="1" dirty="0"/>
          </a:p>
          <a:p>
            <a:endParaRPr lang="en-US" altLang="ko-KR" sz="400" b="1" dirty="0" smtClean="0"/>
          </a:p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실현가능성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(Solution)</a:t>
            </a:r>
          </a:p>
          <a:p>
            <a:endParaRPr lang="en-US" altLang="ko-KR" sz="400" b="1" dirty="0" smtClean="0"/>
          </a:p>
          <a:p>
            <a:endParaRPr lang="en-US" altLang="ko-KR" sz="400" b="1" dirty="0"/>
          </a:p>
          <a:p>
            <a:endParaRPr lang="en-US" altLang="ko-KR" sz="400" b="1" dirty="0" smtClean="0"/>
          </a:p>
          <a:p>
            <a:endParaRPr lang="en-US" altLang="ko-KR" sz="400" b="1" dirty="0"/>
          </a:p>
          <a:p>
            <a:r>
              <a:rPr lang="en-US" altLang="ko-KR" sz="400" b="1" dirty="0" smtClean="0"/>
              <a:t>  </a:t>
            </a:r>
            <a:endParaRPr lang="ko-KR" altLang="en-US" sz="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000672" y="2780928"/>
            <a:ext cx="7200800" cy="1046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400" dirty="0" smtClean="0"/>
          </a:p>
          <a:p>
            <a:pPr algn="ctr"/>
            <a:r>
              <a:rPr lang="en-US" altLang="ko-KR" sz="400" dirty="0" smtClean="0"/>
              <a:t>  </a:t>
            </a:r>
          </a:p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1-1.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창업아이템의 개발 동기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-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창업아이템의 부재로 불편한 점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국내외시장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사회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경제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기술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의 문제점을 혁신적으로 해결하기 위한 방안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1-2.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창업아이템의 목적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필요성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-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창업아이템의 구현하고자 하는 목적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국내외시장의 문제점을 혁신적으로 해결하기 위한 방안 등을 기재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00" dirty="0" smtClean="0"/>
              <a:t>  </a:t>
            </a:r>
            <a:endParaRPr lang="ko-KR" altLang="en-US" sz="400" dirty="0"/>
          </a:p>
        </p:txBody>
      </p:sp>
      <p:sp>
        <p:nvSpPr>
          <p:cNvPr id="32" name="TextBox 31"/>
          <p:cNvSpPr txBox="1"/>
          <p:nvPr/>
        </p:nvSpPr>
        <p:spPr>
          <a:xfrm>
            <a:off x="2000672" y="3822432"/>
            <a:ext cx="7200800" cy="984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2-1.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창업아이템의 개발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사업화 전략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-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비즈니스 모델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제품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서비스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구현 정도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제작 소요기간 및 제작방법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자체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외주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추진 일정 등을 기재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2-2.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창업아이템의 시장분석 및 경쟁력 확보 방안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-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기능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효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용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성분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디자인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스타일 등의 측면에서 현재 시장에서의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대체제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경쟁자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대비 우위요소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차별화 전략 등을 기재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00" dirty="0" smtClean="0"/>
              <a:t>  </a:t>
            </a:r>
            <a:endParaRPr lang="ko-KR" altLang="en-US" sz="400" dirty="0"/>
          </a:p>
        </p:txBody>
      </p:sp>
      <p:sp>
        <p:nvSpPr>
          <p:cNvPr id="33" name="TextBox 32"/>
          <p:cNvSpPr txBox="1"/>
          <p:nvPr/>
        </p:nvSpPr>
        <p:spPr>
          <a:xfrm>
            <a:off x="704528" y="4830544"/>
            <a:ext cx="1224136" cy="110799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400" b="1" dirty="0" smtClean="0"/>
              <a:t>  </a:t>
            </a:r>
          </a:p>
          <a:p>
            <a:endParaRPr lang="en-US" altLang="ko-KR" sz="400" b="1" dirty="0" smtClean="0"/>
          </a:p>
          <a:p>
            <a:endParaRPr lang="en-US" altLang="ko-KR" sz="400" b="1" dirty="0"/>
          </a:p>
          <a:p>
            <a:endParaRPr lang="en-US" altLang="ko-KR" sz="400" b="1" dirty="0" smtClean="0"/>
          </a:p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성장전략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(Scale-up)</a:t>
            </a:r>
          </a:p>
          <a:p>
            <a:endParaRPr lang="en-US" altLang="ko-KR" sz="400" b="1" dirty="0" smtClean="0"/>
          </a:p>
          <a:p>
            <a:endParaRPr lang="en-US" altLang="ko-KR" sz="400" b="1" dirty="0" smtClean="0"/>
          </a:p>
          <a:p>
            <a:endParaRPr lang="en-US" altLang="ko-KR" sz="400" b="1" dirty="0"/>
          </a:p>
          <a:p>
            <a:endParaRPr lang="en-US" altLang="ko-KR" sz="400" b="1" dirty="0"/>
          </a:p>
          <a:p>
            <a:endParaRPr lang="en-US" altLang="ko-KR" sz="400" b="1" dirty="0" smtClean="0"/>
          </a:p>
          <a:p>
            <a:endParaRPr lang="en-US" altLang="ko-KR" sz="400" b="1" dirty="0"/>
          </a:p>
          <a:p>
            <a:r>
              <a:rPr lang="en-US" altLang="ko-KR" sz="400" b="1" dirty="0" smtClean="0"/>
              <a:t>  </a:t>
            </a:r>
            <a:endParaRPr lang="ko-KR" altLang="en-US" sz="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000672" y="4830544"/>
            <a:ext cx="7200800" cy="11387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3-1.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자금소요 및 조달계획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-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자금의 필요성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금액의 적정성 여부를 판단 할 수 있도록 사업비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사업화 자금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의 사용계획 등을 기재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3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-2.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시장진입 및 성과창출 전략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-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내수시장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주 소비자층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시장진출 전략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그간 실적 등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-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해외시장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글로벌 진출 실적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역량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수출망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확보계획 등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 smtClean="0"/>
              <a:t>  </a:t>
            </a:r>
            <a:endParaRPr lang="ko-KR" altLang="en-US" sz="400" dirty="0"/>
          </a:p>
        </p:txBody>
      </p:sp>
      <p:sp>
        <p:nvSpPr>
          <p:cNvPr id="35" name="TextBox 34"/>
          <p:cNvSpPr txBox="1"/>
          <p:nvPr/>
        </p:nvSpPr>
        <p:spPr>
          <a:xfrm>
            <a:off x="704528" y="5910664"/>
            <a:ext cx="1224136" cy="5539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400" b="1" dirty="0" smtClean="0"/>
          </a:p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팀 구성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(Team)</a:t>
            </a:r>
          </a:p>
          <a:p>
            <a:r>
              <a:rPr lang="en-US" altLang="ko-KR" sz="400" b="1" dirty="0" smtClean="0"/>
              <a:t> </a:t>
            </a:r>
            <a:endParaRPr lang="ko-KR" altLang="en-US" sz="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000672" y="5910664"/>
            <a:ext cx="7200800" cy="5693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4-1.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대표자 및 팀원의 보유 역량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-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대표자 및 팀원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업무 파트너 포함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보유하고 있는 경험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기술력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노하우 등 기재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 smtClean="0"/>
              <a:t>  </a:t>
            </a:r>
            <a:endParaRPr lang="ko-KR" altLang="en-US" sz="400" dirty="0"/>
          </a:p>
        </p:txBody>
      </p:sp>
      <p:sp>
        <p:nvSpPr>
          <p:cNvPr id="19" name="직사각형 18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예비창업패키지 일반</a:t>
            </a:r>
            <a:r>
              <a:rPr lang="en-US" altLang="ko-KR" sz="2000" b="1" dirty="0">
                <a:solidFill>
                  <a:schemeClr val="bg1"/>
                </a:solidFill>
              </a:rPr>
              <a:t>/</a:t>
            </a:r>
            <a:r>
              <a:rPr lang="ko-KR" altLang="en-US" sz="2000" b="1" dirty="0">
                <a:solidFill>
                  <a:schemeClr val="bg1"/>
                </a:solidFill>
              </a:rPr>
              <a:t>특화 분야 사업계획서 작성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목차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03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13</a:t>
            </a:fld>
            <a:endParaRPr lang="ko-KR" altLang="en-US">
              <a:uFillTx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8464" y="1476648"/>
            <a:ext cx="806489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</a:t>
            </a:r>
            <a:r>
              <a:rPr lang="ko-KR" altLang="ko-KR" sz="13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ko-KR" sz="13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무엇을 하고 있습니까</a:t>
            </a:r>
            <a:r>
              <a:rPr lang="en-US" altLang="ko-KR" sz="13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?</a:t>
            </a:r>
            <a:r>
              <a:rPr lang="ko-KR" altLang="ko-KR" sz="13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”</a:t>
            </a:r>
            <a:endParaRPr lang="en-US" altLang="ko-KR" sz="1300" b="1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@ </a:t>
            </a:r>
            <a:r>
              <a:rPr lang="ko-KR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첫 </a:t>
            </a:r>
            <a:r>
              <a:rPr lang="ko-KR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번째 벽돌공은 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벽돌을 </a:t>
            </a:r>
            <a:r>
              <a:rPr lang="ko-KR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쌓고 있어요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@ 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두 </a:t>
            </a:r>
            <a:r>
              <a:rPr lang="ko-KR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번째 </a:t>
            </a:r>
            <a:r>
              <a:rPr lang="ko-KR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벽돌공은 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시간당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9</a:t>
            </a:r>
            <a:r>
              <a:rPr lang="ko-KR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달러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30</a:t>
            </a:r>
            <a:r>
              <a:rPr lang="ko-KR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센트짜리 일을 하고 있소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@ </a:t>
            </a:r>
            <a:r>
              <a:rPr lang="ko-KR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세 </a:t>
            </a:r>
            <a:r>
              <a:rPr lang="ko-KR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번째 사람은 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나는 </a:t>
            </a:r>
            <a:r>
              <a:rPr lang="ko-KR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지금 세계 최대의 성당을 짓고 있어요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.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벽돌공들이 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훗날 어떻게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되었는지를 말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하지는 않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지만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우리는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그들의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미래를 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충분히 예측할 수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있다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.</a:t>
            </a:r>
            <a:b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스스로 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최대의 성당을 짓고 있다고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생각한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벽돌공은 어쩌면 훌륭한 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건축가가 됐을지도 모른다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.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자신의 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분야에서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자기개발을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하는 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쪽으로 채널이 맞춰져 있는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사람이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 때문이다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.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* </a:t>
            </a:r>
            <a:r>
              <a:rPr lang="ko-KR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데이비드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슈워츠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(CIO of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Ripple) :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《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크게 생각할수록 크게 이룬다》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중에서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   - Ripple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글로벌 결제를 위한 엔터프라이즈 블록체인 및 암호화폐 솔루션 공급업체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16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"</a:t>
            </a:r>
            <a:r>
              <a:rPr lang="ko-KR" altLang="ko-KR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목표란 그 사람이 달성하고자 하는</a:t>
            </a:r>
            <a:r>
              <a:rPr lang="en-US" altLang="ko-KR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6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어떤 </a:t>
            </a:r>
            <a:r>
              <a:rPr lang="ko-KR" altLang="ko-KR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게 아닐까요</a:t>
            </a:r>
            <a:r>
              <a:rPr lang="en-US" altLang="ko-KR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? </a:t>
            </a:r>
            <a:endParaRPr lang="en-US" altLang="ko-KR" sz="1600" b="1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16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 </a:t>
            </a:r>
            <a:r>
              <a:rPr lang="ko-KR" altLang="ko-KR" sz="16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당신은 </a:t>
            </a:r>
            <a:r>
              <a:rPr lang="ko-KR" altLang="ko-KR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지금 무엇을 하고 있습니까</a:t>
            </a:r>
            <a:r>
              <a:rPr lang="en-US" altLang="ko-KR" sz="16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?</a:t>
            </a:r>
            <a:r>
              <a:rPr lang="en-US" altLang="ko-KR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en-US" altLang="ko-KR" sz="1600" b="1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  * </a:t>
            </a:r>
            <a:r>
              <a:rPr lang="ko-KR" altLang="ko-KR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스펜서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존슨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하버드대학교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경영전문대학원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특별연구원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 :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《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성공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》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중에서</a:t>
            </a:r>
            <a:endParaRPr lang="en-US" altLang="ko-KR" sz="1300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266" name="Picture 2" descr="크게 생각할수록 크게 이룬다 - 데이비드 슈워츠 지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240" y="1268760"/>
            <a:ext cx="2016224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59568" y="-99392"/>
            <a:ext cx="10225136" cy="12293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벽돌공 이야기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작업에 임하는 세 명의 벽돌공에게 질문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 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(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1%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의 사람들은 결과에서 산다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2000" b="1" dirty="0" err="1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짐론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동영상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))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41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14</a:t>
            </a:fld>
            <a:endParaRPr lang="ko-KR" altLang="en-US">
              <a:uFillTx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2024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한국 학생들의 광고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(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동영상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60" y="4077072"/>
            <a:ext cx="2149314" cy="2088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381" y="4098007"/>
            <a:ext cx="2163763" cy="20672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533" y="4226421"/>
            <a:ext cx="719460" cy="9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64" y="4077072"/>
            <a:ext cx="2433317" cy="2088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1124744"/>
            <a:ext cx="3126656" cy="24643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65" y="1416310"/>
            <a:ext cx="3464595" cy="21531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3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59568" y="-99392"/>
            <a:ext cx="10225136" cy="4320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99300" y="6068319"/>
            <a:ext cx="2311400" cy="365125"/>
          </a:xfrm>
        </p:spPr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15</a:t>
            </a:fld>
            <a:endParaRPr lang="ko-KR" altLang="en-US">
              <a:uFillTx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35" y="1772815"/>
            <a:ext cx="2120577" cy="7584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91" y="2420888"/>
            <a:ext cx="2152922" cy="9495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3645024"/>
            <a:ext cx="2088231" cy="11132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14" y="4762039"/>
            <a:ext cx="1800200" cy="7551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20" y="5633864"/>
            <a:ext cx="1800200" cy="74746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2021 ~ 2023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한국 학생들의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광고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2560" y="139303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2021</a:t>
            </a:r>
            <a:r>
              <a:rPr lang="ko-KR" altLang="en-US" sz="1400" b="1" dirty="0" smtClean="0"/>
              <a:t>년</a:t>
            </a:r>
            <a:endParaRPr lang="ko-KR" alt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667961" y="1393031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2022</a:t>
            </a:r>
            <a:r>
              <a:rPr lang="ko-KR" altLang="en-US" sz="1400" b="1" dirty="0" smtClean="0"/>
              <a:t>년  </a:t>
            </a:r>
            <a:endParaRPr lang="ko-KR" altLang="en-US" sz="1400" b="1" dirty="0"/>
          </a:p>
        </p:txBody>
      </p:sp>
      <p:pic>
        <p:nvPicPr>
          <p:cNvPr id="19" name="Picture 5" descr="C:\MY Lee\Korea Univ\Screenshot_20220426-185547_ClipDow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961" y="1777751"/>
            <a:ext cx="2077127" cy="1867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MY Lee\Korea Univ\Screenshot_20220426-185421_ClipDow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961" y="3843492"/>
            <a:ext cx="2221143" cy="19617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514237" y="1412776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2023</a:t>
            </a:r>
            <a:r>
              <a:rPr lang="ko-KR" altLang="en-US" sz="1400" b="1" dirty="0" smtClean="0"/>
              <a:t>년    </a:t>
            </a:r>
            <a:endParaRPr lang="ko-KR" altLang="en-US" sz="1400" b="1" dirty="0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664" y="1803200"/>
            <a:ext cx="2465859" cy="18163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06" y="4096658"/>
            <a:ext cx="2178374" cy="1816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60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16</a:t>
            </a:fld>
            <a:endParaRPr lang="ko-KR" altLang="en-US">
              <a:uFillTx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59568" y="-99393"/>
            <a:ext cx="10225136" cy="12802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오타니의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Mandal-Art</a:t>
            </a:r>
          </a:p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(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연꽃 모양으로 아이디어를 다양하게 발상해 나가는데 도움을 주는 사고 기법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180901"/>
            <a:ext cx="8424936" cy="5272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54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2520" y="620688"/>
            <a:ext cx="878497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 smtClean="0"/>
              <a:t>      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776536" y="1124744"/>
            <a:ext cx="8352928" cy="108012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Startup = Competence + Market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76537" y="2132856"/>
            <a:ext cx="381642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핵심 역량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충분 조건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altLang="ko-KR" sz="400" b="1" dirty="0">
                <a:solidFill>
                  <a:schemeClr val="bg1"/>
                </a:solidFill>
              </a:rPr>
              <a:t> </a:t>
            </a:r>
            <a:r>
              <a:rPr lang="en-US" altLang="ko-KR" sz="400" b="1" dirty="0" smtClean="0">
                <a:solidFill>
                  <a:schemeClr val="bg1"/>
                </a:solidFill>
              </a:rPr>
              <a:t>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6536" y="2584068"/>
            <a:ext cx="3816424" cy="106182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pPr algn="ctr"/>
            <a:r>
              <a:rPr lang="ko-KR" altLang="en-US" sz="1300" dirty="0" smtClean="0"/>
              <a:t>차별화된 핵심 역량 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성공의 확률</a:t>
            </a:r>
            <a:r>
              <a:rPr lang="en-US" altLang="ko-KR" sz="1300" dirty="0" smtClean="0"/>
              <a:t>)</a:t>
            </a:r>
          </a:p>
          <a:p>
            <a:pPr algn="ctr"/>
            <a:r>
              <a:rPr lang="en-US" altLang="ko-KR" sz="800" dirty="0" smtClean="0"/>
              <a:t> </a:t>
            </a:r>
          </a:p>
          <a:p>
            <a:pPr algn="ctr"/>
            <a:r>
              <a:rPr lang="en-US" altLang="ko-KR" sz="1300" dirty="0" smtClean="0"/>
              <a:t>- </a:t>
            </a:r>
            <a:r>
              <a:rPr lang="ko-KR" altLang="en-US" sz="1300" dirty="0" smtClean="0"/>
              <a:t>차별화된 핵심 역량</a:t>
            </a:r>
            <a:endParaRPr lang="en-US" altLang="ko-KR" sz="1300" dirty="0" smtClean="0"/>
          </a:p>
          <a:p>
            <a:pPr algn="ctr"/>
            <a:r>
              <a:rPr lang="en-US" altLang="ko-KR" sz="800" dirty="0" smtClean="0"/>
              <a:t> </a:t>
            </a:r>
          </a:p>
          <a:p>
            <a:pPr algn="ctr"/>
            <a:r>
              <a:rPr lang="en-US" altLang="ko-KR" sz="1300" dirty="0" smtClean="0"/>
              <a:t>- 1</a:t>
            </a:r>
            <a:r>
              <a:rPr lang="ko-KR" altLang="en-US" sz="1300" dirty="0" smtClean="0"/>
              <a:t>등을 할 수 있는가</a:t>
            </a:r>
            <a:r>
              <a:rPr lang="en-US" altLang="ko-KR" sz="1300" dirty="0" smtClean="0"/>
              <a:t>?</a:t>
            </a:r>
          </a:p>
          <a:p>
            <a:pPr algn="ctr"/>
            <a:r>
              <a:rPr lang="en-US" altLang="ko-KR" sz="400" dirty="0"/>
              <a:t> </a:t>
            </a:r>
            <a:r>
              <a:rPr lang="en-US" altLang="ko-KR" sz="400" dirty="0" smtClean="0"/>
              <a:t> </a:t>
            </a:r>
            <a:endParaRPr lang="ko-KR" altLang="en-US" sz="400" dirty="0"/>
          </a:p>
        </p:txBody>
      </p:sp>
      <p:sp>
        <p:nvSpPr>
          <p:cNvPr id="20" name="TextBox 19"/>
          <p:cNvSpPr txBox="1"/>
          <p:nvPr/>
        </p:nvSpPr>
        <p:spPr>
          <a:xfrm>
            <a:off x="5313040" y="2152020"/>
            <a:ext cx="381642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시장 역량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필요 조건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altLang="ko-KR" sz="400" b="1" dirty="0">
                <a:solidFill>
                  <a:schemeClr val="bg1"/>
                </a:solidFill>
              </a:rPr>
              <a:t> </a:t>
            </a:r>
            <a:r>
              <a:rPr lang="en-US" altLang="ko-KR" sz="400" b="1" dirty="0" smtClean="0">
                <a:solidFill>
                  <a:schemeClr val="bg1"/>
                </a:solidFill>
              </a:rPr>
              <a:t>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13039" y="2603232"/>
            <a:ext cx="3816424" cy="106182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pPr algn="ctr"/>
            <a:r>
              <a:rPr lang="ko-KR" altLang="en-US" sz="1300" dirty="0" smtClean="0"/>
              <a:t>시장 기회 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성공의 기대 값</a:t>
            </a:r>
            <a:r>
              <a:rPr lang="en-US" altLang="ko-KR" sz="1300" dirty="0" smtClean="0"/>
              <a:t>)</a:t>
            </a:r>
          </a:p>
          <a:p>
            <a:pPr algn="ctr"/>
            <a:r>
              <a:rPr lang="en-US" altLang="ko-KR" sz="800" dirty="0" smtClean="0"/>
              <a:t> </a:t>
            </a:r>
          </a:p>
          <a:p>
            <a:pPr algn="ctr"/>
            <a:r>
              <a:rPr lang="en-US" altLang="ko-KR" sz="1300" dirty="0" smtClean="0"/>
              <a:t>- </a:t>
            </a:r>
            <a:r>
              <a:rPr lang="ko-KR" altLang="en-US" sz="1300" dirty="0" smtClean="0"/>
              <a:t>남들과 다른 기회 포착</a:t>
            </a:r>
            <a:endParaRPr lang="en-US" altLang="ko-KR" sz="1300" dirty="0" smtClean="0"/>
          </a:p>
          <a:p>
            <a:pPr algn="ctr"/>
            <a:r>
              <a:rPr lang="en-US" altLang="ko-KR" sz="800" dirty="0" smtClean="0"/>
              <a:t> </a:t>
            </a:r>
          </a:p>
          <a:p>
            <a:pPr algn="ctr"/>
            <a:r>
              <a:rPr lang="en-US" altLang="ko-KR" sz="1300" dirty="0" smtClean="0"/>
              <a:t>- </a:t>
            </a:r>
            <a:r>
              <a:rPr lang="ko-KR" altLang="en-US" sz="1300" dirty="0" smtClean="0"/>
              <a:t>모두가 인식하는 기회는 실패 가능</a:t>
            </a:r>
            <a:endParaRPr lang="en-US" altLang="ko-KR" sz="1300" dirty="0" smtClean="0"/>
          </a:p>
          <a:p>
            <a:pPr algn="ctr"/>
            <a:r>
              <a:rPr lang="en-US" altLang="ko-KR" sz="400" dirty="0"/>
              <a:t> </a:t>
            </a:r>
            <a:r>
              <a:rPr lang="en-US" altLang="ko-KR" sz="400" dirty="0" smtClean="0"/>
              <a:t> </a:t>
            </a:r>
            <a:endParaRPr lang="ko-KR" altLang="en-US" sz="400" dirty="0"/>
          </a:p>
        </p:txBody>
      </p:sp>
      <p:sp>
        <p:nvSpPr>
          <p:cNvPr id="24" name="TextBox 23"/>
          <p:cNvSpPr txBox="1"/>
          <p:nvPr/>
        </p:nvSpPr>
        <p:spPr>
          <a:xfrm>
            <a:off x="776536" y="4182179"/>
            <a:ext cx="3816424" cy="830997"/>
          </a:xfrm>
          <a:prstGeom prst="rect">
            <a:avLst/>
          </a:prstGeom>
          <a:solidFill>
            <a:schemeClr val="tx1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IP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Intellectual Property</a:t>
            </a:r>
          </a:p>
          <a:p>
            <a:pPr algn="ctr"/>
            <a:r>
              <a:rPr lang="en-US" altLang="ko-KR" sz="400" b="1" dirty="0">
                <a:solidFill>
                  <a:schemeClr val="bg1"/>
                </a:solidFill>
              </a:rPr>
              <a:t> </a:t>
            </a:r>
            <a:r>
              <a:rPr lang="en-US" altLang="ko-KR" sz="400" b="1" dirty="0" smtClean="0">
                <a:solidFill>
                  <a:schemeClr val="bg1"/>
                </a:solidFill>
              </a:rPr>
              <a:t>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13040" y="4201343"/>
            <a:ext cx="3816424" cy="830997"/>
          </a:xfrm>
          <a:prstGeom prst="rect">
            <a:avLst/>
          </a:prstGeom>
          <a:solidFill>
            <a:schemeClr val="tx1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BM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Business Model</a:t>
            </a:r>
          </a:p>
          <a:p>
            <a:pPr algn="ctr"/>
            <a:r>
              <a:rPr lang="en-US" altLang="ko-KR" sz="400" b="1" dirty="0">
                <a:solidFill>
                  <a:schemeClr val="bg1"/>
                </a:solidFill>
              </a:rPr>
              <a:t> </a:t>
            </a:r>
            <a:r>
              <a:rPr lang="en-US" altLang="ko-KR" sz="400" b="1" dirty="0" smtClean="0">
                <a:solidFill>
                  <a:schemeClr val="bg1"/>
                </a:solidFill>
              </a:rPr>
              <a:t>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16" y="3448165"/>
            <a:ext cx="2880320" cy="12241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76537" y="5471646"/>
            <a:ext cx="8352926" cy="7848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300" dirty="0" smtClean="0"/>
              <a:t>* Visa </a:t>
            </a:r>
            <a:r>
              <a:rPr lang="ko-KR" altLang="ko-KR" sz="1300" dirty="0"/>
              <a:t>카드 설립자</a:t>
            </a:r>
            <a:r>
              <a:rPr lang="en-US" altLang="ko-KR" sz="1300" dirty="0"/>
              <a:t> Dee </a:t>
            </a:r>
            <a:r>
              <a:rPr lang="en-US" altLang="ko-KR" sz="1300" dirty="0" smtClean="0"/>
              <a:t>Hock</a:t>
            </a:r>
          </a:p>
          <a:p>
            <a:r>
              <a:rPr lang="en-US" altLang="ko-KR" sz="600" dirty="0" smtClean="0"/>
              <a:t>   </a:t>
            </a:r>
            <a:r>
              <a:rPr lang="en-US" altLang="ko-KR" sz="1300" dirty="0"/>
              <a:t/>
            </a:r>
            <a:br>
              <a:rPr lang="en-US" altLang="ko-KR" sz="1300" dirty="0"/>
            </a:br>
            <a:r>
              <a:rPr lang="en-US" altLang="ko-KR" sz="1300" dirty="0" smtClean="0"/>
              <a:t>   </a:t>
            </a:r>
            <a:r>
              <a:rPr lang="ko-KR" altLang="ko-KR" sz="1300" dirty="0" smtClean="0"/>
              <a:t>문제는 </a:t>
            </a:r>
            <a:r>
              <a:rPr lang="ko-KR" altLang="ko-KR" sz="1300" dirty="0"/>
              <a:t>어떻게 새롭고 혁신적인 생각을 하느냐가 아니라</a:t>
            </a:r>
            <a:r>
              <a:rPr lang="en-US" altLang="ko-KR" sz="1300" dirty="0"/>
              <a:t>, </a:t>
            </a:r>
            <a:r>
              <a:rPr lang="ko-KR" altLang="ko-KR" sz="1300" dirty="0"/>
              <a:t>어떻게 오래된 생각을 비워내느냐 하는 것이다</a:t>
            </a:r>
            <a:r>
              <a:rPr lang="en-US" altLang="ko-KR" sz="1300" dirty="0"/>
              <a:t>.</a:t>
            </a:r>
            <a:br>
              <a:rPr lang="en-US" altLang="ko-KR" sz="1300" dirty="0"/>
            </a:br>
            <a:r>
              <a:rPr lang="en-US" altLang="ko-KR" sz="1300" dirty="0" smtClean="0"/>
              <a:t>   </a:t>
            </a:r>
            <a:r>
              <a:rPr lang="ko-KR" altLang="ko-KR" sz="1300" dirty="0" smtClean="0"/>
              <a:t>사람의 </a:t>
            </a:r>
            <a:r>
              <a:rPr lang="ko-KR" altLang="ko-KR" sz="1300" dirty="0"/>
              <a:t>머릿속은 케케묵은 가구로 </a:t>
            </a:r>
            <a:r>
              <a:rPr lang="ko-KR" altLang="ko-KR" sz="1300" dirty="0" smtClean="0"/>
              <a:t>가득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차있다</a:t>
            </a:r>
            <a:r>
              <a:rPr lang="en-US" altLang="ko-KR" sz="1300" dirty="0" smtClean="0"/>
              <a:t>. </a:t>
            </a:r>
            <a:r>
              <a:rPr lang="ko-KR" altLang="ko-KR" sz="1300" dirty="0" smtClean="0"/>
              <a:t>한 </a:t>
            </a:r>
            <a:r>
              <a:rPr lang="ko-KR" altLang="ko-KR" sz="1300" dirty="0"/>
              <a:t>구석을 비워낸다면 창의성이 </a:t>
            </a:r>
            <a:r>
              <a:rPr lang="ko-KR" altLang="ko-KR" sz="1300" dirty="0" smtClean="0"/>
              <a:t>그 </a:t>
            </a:r>
            <a:r>
              <a:rPr lang="ko-KR" altLang="ko-KR" sz="1300" dirty="0"/>
              <a:t>자리를 메울 것이다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  <p:sp>
        <p:nvSpPr>
          <p:cNvPr id="14" name="직사각형 13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사업은 역량과 시장의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결합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74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2520" y="620688"/>
            <a:ext cx="878497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 smtClean="0"/>
              <a:t>      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6537" y="2487086"/>
            <a:ext cx="5112567" cy="461665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브랜드 커뮤니티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6536" y="1340768"/>
            <a:ext cx="8280919" cy="800219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개인화는 데이터를 타고 </a:t>
            </a:r>
            <a:r>
              <a:rPr lang="ko-KR" altLang="en-US" sz="1600" b="1" dirty="0">
                <a:solidFill>
                  <a:schemeClr val="bg1"/>
                </a:solidFill>
              </a:rPr>
              <a:t>초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개인화로 향한다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 </a:t>
            </a:r>
            <a:r>
              <a:rPr lang="en-US" altLang="ko-KR" sz="600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소속 집단 마케팅을 통한 브랜드 커뮤니티로 브랜드 </a:t>
            </a:r>
            <a:r>
              <a:rPr lang="ko-KR" altLang="en-US" sz="1600" b="1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충성도를</a:t>
            </a:r>
            <a:r>
              <a:rPr lang="ko-KR" altLang="en-US" sz="16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 극대화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400" b="1" dirty="0">
                <a:solidFill>
                  <a:schemeClr val="bg1"/>
                </a:solidFill>
              </a:rPr>
              <a:t> </a:t>
            </a:r>
            <a:r>
              <a:rPr lang="en-US" altLang="ko-KR" sz="400" b="1" dirty="0" smtClean="0">
                <a:solidFill>
                  <a:schemeClr val="bg1"/>
                </a:solidFill>
              </a:rPr>
              <a:t>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6536" y="2947010"/>
            <a:ext cx="5112568" cy="10156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pPr algn="ctr" fontAlgn="base"/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공동 관심사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취미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가치관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신념 등이 더 중요하게 작용하는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 fontAlgn="base"/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온라인 기반 집단으로 특정 브랜드에 대한 관심과 공통된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 fontAlgn="base"/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이해 관계를 가진 사람들이 컴퓨터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모바일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인터넷을 매개로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 fontAlgn="base"/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지리적 한계를 초월한 커뮤니케이션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00" dirty="0" smtClean="0"/>
              <a:t> </a:t>
            </a:r>
            <a:endParaRPr lang="ko-KR" altLang="en-US" sz="400" dirty="0"/>
          </a:p>
        </p:txBody>
      </p:sp>
      <p:sp>
        <p:nvSpPr>
          <p:cNvPr id="3" name="직사각형 2"/>
          <p:cNvSpPr/>
          <p:nvPr/>
        </p:nvSpPr>
        <p:spPr>
          <a:xfrm>
            <a:off x="776536" y="4747790"/>
            <a:ext cx="5112568" cy="1446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pPr algn="ctr" fontAlgn="base"/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브랜드 커뮤니티의 상호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작용성을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통해 고객간 유대감을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 fontAlgn="base"/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형성하고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무신사에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대한 충성도 확보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 fontAlgn="base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pPr algn="ctr" fontAlgn="base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인지도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71.6%</a:t>
            </a:r>
          </a:p>
          <a:p>
            <a:pPr algn="ctr" fontAlgn="base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pPr algn="ctr" fontAlgn="base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구매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경험률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37.1% /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재구매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의향률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39%</a:t>
            </a:r>
          </a:p>
          <a:p>
            <a:pPr algn="ctr" fontAlgn="base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pPr algn="ctr" fontAlgn="base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*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오픈서베이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2020. 05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76536" y="4286125"/>
            <a:ext cx="5112568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6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무신사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098" name="Picture 2" descr="배민 저격한 쿠팡이츠 광고, 여러분의 생각은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6" y="2584068"/>
            <a:ext cx="2880319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초개인화 </a:t>
            </a:r>
            <a:r>
              <a:rPr lang="en-US" altLang="ko-KR" sz="2000" b="1" dirty="0">
                <a:solidFill>
                  <a:schemeClr val="bg1"/>
                </a:solidFill>
              </a:rPr>
              <a:t>(Hyper Personalization)</a:t>
            </a:r>
            <a:r>
              <a:rPr lang="ko-KR" altLang="en-US" sz="2000" b="1" dirty="0">
                <a:solidFill>
                  <a:schemeClr val="bg1"/>
                </a:solidFill>
              </a:rPr>
              <a:t>를 통한 브랜드 커뮤니티 </a:t>
            </a:r>
            <a:r>
              <a:rPr lang="en-US" altLang="ko-KR" sz="2000" b="1" dirty="0">
                <a:solidFill>
                  <a:schemeClr val="bg1"/>
                </a:solidFill>
              </a:rPr>
              <a:t>(1/2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79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2520" y="620688"/>
            <a:ext cx="878497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 smtClean="0"/>
              <a:t>      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6536" y="1393612"/>
            <a:ext cx="8280919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브랜드 커뮤니티를 달성한 브랜드를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Humanistic Brand</a:t>
            </a:r>
          </a:p>
          <a:p>
            <a:pPr algn="ctr"/>
            <a:r>
              <a:rPr lang="en-US" altLang="ko-KR" sz="400" b="1" dirty="0">
                <a:solidFill>
                  <a:schemeClr val="bg1"/>
                </a:solidFill>
              </a:rPr>
              <a:t> </a:t>
            </a:r>
            <a:r>
              <a:rPr lang="en-US" altLang="ko-KR" sz="400" b="1" dirty="0" smtClean="0">
                <a:solidFill>
                  <a:schemeClr val="bg1"/>
                </a:solidFill>
              </a:rPr>
              <a:t>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6536" y="3386609"/>
            <a:ext cx="5112568" cy="938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pPr algn="ctr" fontAlgn="base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BAC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는 전용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앱을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통해 가입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 fontAlgn="base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pPr algn="ctr" fontAlgn="base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앱은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제품 판매가 아니라 순수 커뮤니티 채널 역할만 담당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 fontAlgn="base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pPr algn="ctr" fontAlgn="base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- 25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만 회원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(2021. 04)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76536" y="2924944"/>
            <a:ext cx="5112568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BlackYark</a:t>
            </a:r>
            <a:r>
              <a:rPr lang="en-US" altLang="ko-KR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Alpine Club (BAC)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endParaRPr lang="en-US" altLang="ko-KR" sz="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6536" y="1844824"/>
            <a:ext cx="8280919" cy="8002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pPr algn="ctr"/>
            <a:r>
              <a:rPr lang="ko-KR" altLang="en-US" sz="1600" dirty="0" smtClean="0"/>
              <a:t>인간적으로 느껴지고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의미 있는 사회적 관계의 대상으로 인식되는 브랜드</a:t>
            </a:r>
            <a:endParaRPr lang="en-US" altLang="ko-KR" sz="1600" dirty="0" smtClean="0"/>
          </a:p>
          <a:p>
            <a:pPr algn="ctr"/>
            <a:r>
              <a:rPr lang="en-US" altLang="ko-KR" sz="600" dirty="0" smtClean="0"/>
              <a:t>  </a:t>
            </a:r>
          </a:p>
          <a:p>
            <a:pPr algn="ctr"/>
            <a:r>
              <a:rPr lang="en-US" altLang="ko-KR" sz="1600" dirty="0" smtClean="0">
                <a:sym typeface="Wingdings" panose="05000000000000000000" pitchFamily="2" charset="2"/>
              </a:rPr>
              <a:t> </a:t>
            </a:r>
            <a:r>
              <a:rPr lang="ko-KR" altLang="en-US" sz="1600" dirty="0" smtClean="0">
                <a:sym typeface="Wingdings" panose="05000000000000000000" pitchFamily="2" charset="2"/>
              </a:rPr>
              <a:t>고객을 매출 달성으로 보지 않고 지속적인 관계를 중시</a:t>
            </a:r>
            <a:endParaRPr lang="en-US" altLang="ko-KR" sz="1600" dirty="0" smtClean="0"/>
          </a:p>
          <a:p>
            <a:pPr algn="ctr"/>
            <a:r>
              <a:rPr lang="en-US" altLang="ko-KR" sz="400" dirty="0"/>
              <a:t> </a:t>
            </a:r>
            <a:r>
              <a:rPr lang="en-US" altLang="ko-KR" sz="400" dirty="0" smtClean="0"/>
              <a:t> </a:t>
            </a:r>
            <a:endParaRPr lang="ko-KR" altLang="en-US" sz="400" dirty="0"/>
          </a:p>
        </p:txBody>
      </p:sp>
      <p:pic>
        <p:nvPicPr>
          <p:cNvPr id="5122" name="Picture 2" descr="블랙야크 아이유가방 트레일러닝 343베스트팩15 산행 등산가방 백팩킹 레인커버 : 블랙야크 송학점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2996951"/>
            <a:ext cx="2734444" cy="30841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76537" y="5457418"/>
            <a:ext cx="5112567" cy="707886"/>
          </a:xfrm>
          <a:prstGeom prst="rect">
            <a:avLst/>
          </a:prstGeom>
          <a:solidFill>
            <a:schemeClr val="tx1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개인화를 명분으로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Community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를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구축하고 플랫폼화를 통한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Scale-Up</a:t>
            </a:r>
          </a:p>
          <a:p>
            <a:pPr algn="ctr"/>
            <a:r>
              <a:rPr lang="en-US" altLang="ko-KR" sz="400" b="1" dirty="0">
                <a:solidFill>
                  <a:schemeClr val="bg1"/>
                </a:solidFill>
              </a:rPr>
              <a:t> </a:t>
            </a:r>
            <a:r>
              <a:rPr lang="en-US" altLang="ko-KR" sz="400" b="1" dirty="0" smtClean="0">
                <a:solidFill>
                  <a:schemeClr val="bg1"/>
                </a:solidFill>
              </a:rPr>
              <a:t>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  <p:sp>
        <p:nvSpPr>
          <p:cNvPr id="6" name="위쪽 화살표 5"/>
          <p:cNvSpPr/>
          <p:nvPr/>
        </p:nvSpPr>
        <p:spPr>
          <a:xfrm>
            <a:off x="920552" y="4437112"/>
            <a:ext cx="4968552" cy="936104"/>
          </a:xfrm>
          <a:prstGeom prst="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Hyper Personalization</a:t>
            </a:r>
            <a:endParaRPr lang="ko-KR" altLang="en-US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초개인화 </a:t>
            </a:r>
            <a:r>
              <a:rPr lang="en-US" altLang="ko-KR" sz="2000" b="1" dirty="0">
                <a:solidFill>
                  <a:schemeClr val="bg1"/>
                </a:solidFill>
              </a:rPr>
              <a:t>(Hyper Personalization)</a:t>
            </a:r>
            <a:r>
              <a:rPr lang="ko-KR" altLang="en-US" sz="2000" b="1" dirty="0">
                <a:solidFill>
                  <a:schemeClr val="bg1"/>
                </a:solidFill>
              </a:rPr>
              <a:t>를 통한 브랜드 커뮤니티 </a:t>
            </a:r>
            <a:r>
              <a:rPr lang="en-US" altLang="ko-KR" sz="2000" b="1" dirty="0">
                <a:solidFill>
                  <a:schemeClr val="bg1"/>
                </a:solidFill>
              </a:rPr>
              <a:t>(2/2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03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4" name="Picture 12" descr="소비자들이 상상한 2030년 미래 생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21993"/>
            <a:ext cx="2144688" cy="233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6" name="Picture 14" descr="온실가스의 원인부터 해결책까지! 2030년 우리가 꿈꾸는 사회는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0"/>
            <a:ext cx="2664296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8" name="Picture 16" descr="얜 무슨 무기에요? 만아리의 해골 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115" y="-27383"/>
            <a:ext cx="2628925" cy="218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0" name="Picture 18" descr="미래예측~ 2030년... ?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4581128"/>
            <a:ext cx="345638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2" name="Picture 20" descr="함께해요 환경보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48" y="-27384"/>
            <a:ext cx="2376264" cy="218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6" name="Picture 24" descr="&quot;5G도 초기인데&quot;… IT업계가 벌써 '6G 시대' 준비하는 이유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16" y="2204864"/>
            <a:ext cx="3238500" cy="225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8" name="Picture 26" descr="전기차 구매 시 최대 1900만원 보조금 지원…수소차 3600만·하이브리드 500만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883" y="-27383"/>
            <a:ext cx="2158677" cy="218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00" name="Picture 28" descr="화성시 동탄테크노밸리 지식산업센터(구.아파트형공장) 상가(세차장) 임대 정보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4864"/>
            <a:ext cx="3238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02" name="Picture 30" descr="'대체투자 큰손' 英 맨그룹, 비트코인 투자 추진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04" y="4521994"/>
            <a:ext cx="2086372" cy="233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04" name="Picture 32" descr="오늘의 마케팅소식(ft. 거부할 수 없는 세계, 메타버스)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043" y="4521994"/>
            <a:ext cx="2197893" cy="233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I를 접하며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84" y="2204864"/>
            <a:ext cx="3296816" cy="225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712640" y="2060848"/>
            <a:ext cx="6264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From</a:t>
            </a:r>
            <a:r>
              <a:rPr lang="ko-KR" altLang="en-US" sz="6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Now On</a:t>
            </a:r>
          </a:p>
        </p:txBody>
      </p:sp>
    </p:spTree>
    <p:extLst>
      <p:ext uri="{BB962C8B-B14F-4D97-AF65-F5344CB8AC3E}">
        <p14:creationId xmlns:p14="http://schemas.microsoft.com/office/powerpoint/2010/main" val="70909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59568" y="-99392"/>
            <a:ext cx="10225136" cy="8640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/>
              <a:t>기업이 운영하는 커뮤니티 </a:t>
            </a:r>
            <a:r>
              <a:rPr lang="ko-KR" altLang="en-US" sz="2000" b="1" dirty="0" smtClean="0"/>
              <a:t>사례 </a:t>
            </a:r>
            <a:r>
              <a:rPr lang="en-US" altLang="ko-KR" sz="2000" b="1" dirty="0" smtClean="0"/>
              <a:t>(1/3)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04528" y="2420888"/>
            <a:ext cx="8424936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pPr algn="ctr"/>
            <a:r>
              <a:rPr lang="ko-KR" altLang="en-US" sz="1200" dirty="0"/>
              <a:t>자사 제품과 서비스에 대한 다양한 정보를 제공하는 </a:t>
            </a:r>
            <a:r>
              <a:rPr lang="ko-KR" altLang="en-US" sz="1200" dirty="0" smtClean="0"/>
              <a:t>커뮤니티로</a:t>
            </a:r>
            <a:r>
              <a:rPr lang="en-US" altLang="ko-KR" sz="1200" dirty="0" smtClean="0"/>
              <a:t>, </a:t>
            </a:r>
          </a:p>
          <a:p>
            <a:pPr algn="ctr"/>
            <a:r>
              <a:rPr lang="ko-KR" altLang="en-US" sz="1200" dirty="0" smtClean="0"/>
              <a:t>우리 </a:t>
            </a:r>
            <a:r>
              <a:rPr lang="ko-KR" altLang="en-US" sz="1200" dirty="0"/>
              <a:t>제품을 효과적으로 사용하는 </a:t>
            </a:r>
            <a:r>
              <a:rPr lang="ko-KR" altLang="en-US" sz="1200" dirty="0" smtClean="0"/>
              <a:t>방법이나 관련된 지식처럼 </a:t>
            </a:r>
            <a:r>
              <a:rPr lang="ko-KR" altLang="en-US" sz="1200" dirty="0"/>
              <a:t>고객에게 도움이 되는 자료를 </a:t>
            </a:r>
            <a:r>
              <a:rPr lang="ko-KR" altLang="en-US" sz="1200" dirty="0" smtClean="0"/>
              <a:t>공유하고</a:t>
            </a:r>
            <a:r>
              <a:rPr lang="en-US" altLang="ko-KR" sz="1200" dirty="0" smtClean="0"/>
              <a:t>, </a:t>
            </a:r>
          </a:p>
          <a:p>
            <a:pPr algn="ctr"/>
            <a:r>
              <a:rPr lang="ko-KR" altLang="en-US" sz="1200" dirty="0" smtClean="0"/>
              <a:t>이 </a:t>
            </a:r>
            <a:r>
              <a:rPr lang="ko-KR" altLang="en-US" sz="1200" dirty="0"/>
              <a:t>과정을 통해 고객과 잘 소통하고</a:t>
            </a:r>
            <a:r>
              <a:rPr lang="en-US" altLang="ko-KR" sz="1200" dirty="0"/>
              <a:t>, </a:t>
            </a:r>
            <a:r>
              <a:rPr lang="ko-KR" altLang="en-US" sz="1200" dirty="0"/>
              <a:t>고객이 우리 제품과 서비스를 잘 이용할 수 있도록 하는 것을 </a:t>
            </a:r>
            <a:r>
              <a:rPr lang="ko-KR" altLang="en-US" sz="1200" dirty="0" smtClean="0"/>
              <a:t>목표</a:t>
            </a:r>
            <a:endParaRPr lang="en-US" altLang="ko-KR" sz="1200" dirty="0" smtClean="0"/>
          </a:p>
          <a:p>
            <a:pPr algn="ctr"/>
            <a:r>
              <a:rPr lang="en-US" altLang="ko-KR" sz="400" dirty="0" smtClean="0"/>
              <a:t>  </a:t>
            </a:r>
            <a:endParaRPr lang="ko-KR" altLang="en-US" sz="400" dirty="0"/>
          </a:p>
        </p:txBody>
      </p:sp>
      <p:sp>
        <p:nvSpPr>
          <p:cNvPr id="6" name="TextBox 5"/>
          <p:cNvSpPr txBox="1"/>
          <p:nvPr/>
        </p:nvSpPr>
        <p:spPr>
          <a:xfrm>
            <a:off x="704528" y="2060848"/>
            <a:ext cx="8424936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브랜드 </a:t>
            </a:r>
            <a:r>
              <a:rPr lang="en-US" altLang="ko-KR" sz="1200" b="1" dirty="0">
                <a:solidFill>
                  <a:schemeClr val="bg1"/>
                </a:solidFill>
              </a:rPr>
              <a:t>'</a:t>
            </a:r>
            <a:r>
              <a:rPr lang="ko-KR" altLang="en-US" sz="1200" b="1" dirty="0">
                <a:solidFill>
                  <a:schemeClr val="bg1"/>
                </a:solidFill>
              </a:rPr>
              <a:t>정보</a:t>
            </a:r>
            <a:r>
              <a:rPr lang="en-US" altLang="ko-KR" sz="1200" b="1" dirty="0">
                <a:solidFill>
                  <a:schemeClr val="bg1"/>
                </a:solidFill>
              </a:rPr>
              <a:t>'</a:t>
            </a:r>
            <a:r>
              <a:rPr lang="ko-KR" altLang="en-US" sz="1200" b="1" dirty="0">
                <a:solidFill>
                  <a:schemeClr val="bg1"/>
                </a:solidFill>
              </a:rPr>
              <a:t>를 알리는 커뮤니티</a:t>
            </a: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528" y="1124744"/>
            <a:ext cx="8424936" cy="67710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기업의 커뮤니티 운영 목적에 따라 커뮤니티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유형은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'</a:t>
            </a:r>
            <a:r>
              <a:rPr lang="ko-KR" altLang="en-US" sz="1200" b="1" dirty="0">
                <a:solidFill>
                  <a:schemeClr val="bg1"/>
                </a:solidFill>
              </a:rPr>
              <a:t>정보</a:t>
            </a:r>
            <a:r>
              <a:rPr lang="en-US" altLang="ko-KR" sz="1200" b="1" dirty="0">
                <a:solidFill>
                  <a:schemeClr val="bg1"/>
                </a:solidFill>
              </a:rPr>
              <a:t>', '</a:t>
            </a:r>
            <a:r>
              <a:rPr lang="ko-KR" altLang="en-US" sz="1200" b="1" dirty="0">
                <a:solidFill>
                  <a:schemeClr val="bg1"/>
                </a:solidFill>
              </a:rPr>
              <a:t>경험</a:t>
            </a:r>
            <a:r>
              <a:rPr lang="en-US" altLang="ko-KR" sz="1200" b="1" dirty="0">
                <a:solidFill>
                  <a:schemeClr val="bg1"/>
                </a:solidFill>
              </a:rPr>
              <a:t>', '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참여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＇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의 세 가지로 분류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 </a:t>
            </a:r>
            <a:r>
              <a:rPr lang="en-US" altLang="ko-KR" sz="600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기업이 </a:t>
            </a:r>
            <a:r>
              <a:rPr lang="ko-KR" altLang="en-US" sz="1200" b="1" dirty="0">
                <a:solidFill>
                  <a:schemeClr val="bg1"/>
                </a:solidFill>
              </a:rPr>
              <a:t>이 세 가지 중 어느 것을 고객에게 주로 제공할 것인지에 따라 커뮤니티 운영 전략에 차별성을 줄 수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있음</a:t>
            </a:r>
            <a:endParaRPr lang="ko-KR" alt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04" y="3429000"/>
            <a:ext cx="3240360" cy="28838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04528" y="3789040"/>
            <a:ext cx="4896544" cy="25237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r>
              <a:rPr lang="ko-KR" altLang="en-US" sz="1200" dirty="0" smtClean="0"/>
              <a:t> 커뮤니티 </a:t>
            </a:r>
            <a:r>
              <a:rPr lang="ko-KR" altLang="en-US" sz="1200" dirty="0"/>
              <a:t>홈페이지를 통해 제철 음식 </a:t>
            </a:r>
            <a:r>
              <a:rPr lang="ko-KR" altLang="en-US" sz="1200" dirty="0" err="1"/>
              <a:t>레시피나</a:t>
            </a:r>
            <a:r>
              <a:rPr lang="ko-KR" altLang="en-US" sz="1200" dirty="0"/>
              <a:t> 재료 </a:t>
            </a:r>
            <a:r>
              <a:rPr lang="ko-KR" altLang="en-US" sz="1200" dirty="0" err="1"/>
              <a:t>손질법</a:t>
            </a:r>
            <a:r>
              <a:rPr lang="ko-KR" altLang="en-US" sz="1200" dirty="0"/>
              <a:t> 등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ko-KR" altLang="en-US" sz="1200" dirty="0" smtClean="0"/>
              <a:t>요리와 </a:t>
            </a:r>
            <a:r>
              <a:rPr lang="ko-KR" altLang="en-US" sz="1200" dirty="0"/>
              <a:t>관련된 알짜배기 정보를 </a:t>
            </a:r>
            <a:r>
              <a:rPr lang="ko-KR" altLang="en-US" sz="1200" dirty="0" smtClean="0"/>
              <a:t>공유</a:t>
            </a:r>
            <a:endParaRPr lang="en-US" altLang="ko-KR" sz="1200" dirty="0" smtClean="0"/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 err="1" smtClean="0"/>
              <a:t>새미네부엌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소스 같은 자사 브랜드 제품을 </a:t>
            </a:r>
            <a:r>
              <a:rPr lang="ko-KR" altLang="en-US" sz="1200" dirty="0" err="1"/>
              <a:t>레시피에</a:t>
            </a:r>
            <a:r>
              <a:rPr lang="ko-KR" altLang="en-US" sz="1200" dirty="0"/>
              <a:t> 활용하면서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ko-KR" altLang="en-US" sz="1200" dirty="0" smtClean="0"/>
              <a:t>은근슬쩍</a:t>
            </a:r>
            <a:r>
              <a:rPr lang="en-US" altLang="ko-KR" sz="1200" dirty="0"/>
              <a:t> </a:t>
            </a:r>
            <a:r>
              <a:rPr lang="ko-KR" altLang="en-US" sz="1200" dirty="0"/>
              <a:t>제품을 홍보하고 인지도를 높이고 </a:t>
            </a:r>
            <a:r>
              <a:rPr lang="ko-KR" altLang="en-US" sz="1200" dirty="0" smtClean="0"/>
              <a:t>있음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600" dirty="0" smtClean="0"/>
              <a:t>  </a:t>
            </a:r>
            <a:endParaRPr lang="en-US" altLang="ko-KR" sz="600" dirty="0"/>
          </a:p>
          <a:p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유튜버와의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협업을 통해 주방 </a:t>
            </a:r>
            <a:r>
              <a:rPr lang="ko-KR" altLang="en-US" sz="1200" dirty="0" err="1"/>
              <a:t>정리템이나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초간단</a:t>
            </a:r>
            <a:r>
              <a:rPr lang="ko-KR" altLang="en-US" sz="1200" dirty="0"/>
              <a:t> 요리법 등 살림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ko-KR" altLang="en-US" sz="1200" dirty="0" smtClean="0"/>
              <a:t>팁 </a:t>
            </a:r>
            <a:r>
              <a:rPr lang="ko-KR" altLang="en-US" sz="1200" dirty="0"/>
              <a:t>영상을 </a:t>
            </a:r>
            <a:r>
              <a:rPr lang="ko-KR" altLang="en-US" sz="1200" dirty="0" smtClean="0"/>
              <a:t>올려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샘표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브랜드 제품을 </a:t>
            </a:r>
            <a:r>
              <a:rPr lang="ko-KR" altLang="en-US" sz="1200" dirty="0" smtClean="0"/>
              <a:t>활용하는 </a:t>
            </a:r>
            <a:r>
              <a:rPr lang="ko-KR" altLang="en-US" sz="1200" dirty="0"/>
              <a:t>모습을 </a:t>
            </a:r>
            <a:r>
              <a:rPr lang="ko-KR" altLang="en-US" sz="1200" dirty="0" smtClean="0"/>
              <a:t>제공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600" dirty="0" smtClean="0"/>
              <a:t>  </a:t>
            </a:r>
            <a:endParaRPr lang="en-US" altLang="ko-KR" sz="600" dirty="0"/>
          </a:p>
          <a:p>
            <a:r>
              <a:rPr lang="ko-KR" altLang="en-US" sz="1200" dirty="0" smtClean="0"/>
              <a:t>  </a:t>
            </a:r>
            <a:r>
              <a:rPr lang="en-US" altLang="ko-KR" sz="1200" dirty="0" smtClean="0">
                <a:sym typeface="Wingdings" panose="05000000000000000000" pitchFamily="2" charset="2"/>
              </a:rPr>
              <a:t>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뻔한 광고가 아니라 정말로 주방 살림에 도움이 되는 정보를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알려주는 </a:t>
            </a:r>
            <a:r>
              <a:rPr lang="ko-KR" altLang="en-US" sz="1200" dirty="0"/>
              <a:t>과정에서 어색하지 않게 제품을 노출하기 때문에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반응이 좋은 </a:t>
            </a:r>
            <a:r>
              <a:rPr lang="ko-KR" altLang="en-US" sz="1200" dirty="0" smtClean="0"/>
              <a:t>편이고</a:t>
            </a:r>
            <a:r>
              <a:rPr lang="en-US" altLang="ko-KR" sz="1200" dirty="0" smtClean="0"/>
              <a:t>, </a:t>
            </a:r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 </a:t>
            </a:r>
            <a:r>
              <a:rPr lang="ko-KR" altLang="en-US" sz="1200" b="1" dirty="0" smtClean="0"/>
              <a:t>자연스럽게 </a:t>
            </a:r>
            <a:r>
              <a:rPr lang="ko-KR" altLang="en-US" sz="1200" b="1" dirty="0"/>
              <a:t>고객의 구매까지 유도</a:t>
            </a:r>
            <a:r>
              <a:rPr lang="ko-KR" altLang="en-US" sz="1200" dirty="0"/>
              <a:t>할 수 있다는 </a:t>
            </a:r>
            <a:r>
              <a:rPr lang="ko-KR" altLang="en-US" sz="1200" dirty="0" smtClean="0"/>
              <a:t>장점</a:t>
            </a:r>
            <a:endParaRPr lang="en-US" altLang="ko-KR" sz="1200" dirty="0"/>
          </a:p>
          <a:p>
            <a:pPr algn="ctr"/>
            <a:r>
              <a:rPr lang="en-US" altLang="ko-KR" sz="400" dirty="0" smtClean="0"/>
              <a:t>  </a:t>
            </a:r>
            <a:endParaRPr lang="ko-KR" altLang="en-US" sz="400" dirty="0"/>
          </a:p>
        </p:txBody>
      </p:sp>
      <p:sp>
        <p:nvSpPr>
          <p:cNvPr id="12" name="TextBox 11"/>
          <p:cNvSpPr txBox="1"/>
          <p:nvPr/>
        </p:nvSpPr>
        <p:spPr>
          <a:xfrm>
            <a:off x="704528" y="3429000"/>
            <a:ext cx="4896544" cy="4001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</a:rPr>
              <a:t>샘표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요리 커뮤니티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새미네부엌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’</a:t>
            </a:r>
            <a:endParaRPr lang="ko-KR" alt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62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59568" y="-99392"/>
            <a:ext cx="10225136" cy="8640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/>
              <a:t>기업이 운영하는 커뮤니티 </a:t>
            </a:r>
            <a:r>
              <a:rPr lang="ko-KR" altLang="en-US" sz="2000" b="1" dirty="0" smtClean="0"/>
              <a:t>사례 </a:t>
            </a:r>
            <a:r>
              <a:rPr lang="en-US" altLang="ko-KR" sz="2000" b="1" dirty="0" smtClean="0"/>
              <a:t>(2/3)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04528" y="1481296"/>
            <a:ext cx="8424936" cy="86177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pPr algn="ctr"/>
            <a:r>
              <a:rPr lang="ko-KR" altLang="en-US" sz="1200" dirty="0" smtClean="0"/>
              <a:t>고객이 </a:t>
            </a:r>
            <a:r>
              <a:rPr lang="ko-KR" altLang="en-US" sz="1200" dirty="0"/>
              <a:t>단순히 제품이나 서비스를 이용하는 </a:t>
            </a:r>
            <a:r>
              <a:rPr lang="ko-KR" altLang="en-US" sz="1200" dirty="0" smtClean="0"/>
              <a:t>것이 아니라 다양한 </a:t>
            </a:r>
            <a:r>
              <a:rPr lang="ko-KR" altLang="en-US" sz="1200" dirty="0"/>
              <a:t>경험을 할 수 있도록 기회를 </a:t>
            </a:r>
            <a:r>
              <a:rPr lang="ko-KR" altLang="en-US" sz="1200" dirty="0" smtClean="0"/>
              <a:t>제공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브랜드 </a:t>
            </a:r>
            <a:r>
              <a:rPr lang="ko-KR" altLang="en-US" sz="1200" dirty="0"/>
              <a:t>철학이나 가치관과 연관된 활동을 하고 </a:t>
            </a:r>
            <a:r>
              <a:rPr lang="ko-KR" altLang="en-US" sz="1200" dirty="0" smtClean="0"/>
              <a:t>기업의 </a:t>
            </a:r>
            <a:r>
              <a:rPr lang="ko-KR" altLang="en-US" sz="1200" dirty="0"/>
              <a:t>긍정적인 기억을 가질 수 있도록 하는 것이 가장 중요한 </a:t>
            </a:r>
            <a:r>
              <a:rPr lang="ko-KR" altLang="en-US" sz="1200" dirty="0" smtClean="0"/>
              <a:t>목표</a:t>
            </a:r>
            <a:endParaRPr lang="en-US" altLang="ko-KR" sz="1200" dirty="0" smtClean="0"/>
          </a:p>
          <a:p>
            <a:pPr algn="ctr"/>
            <a:r>
              <a:rPr lang="en-US" altLang="ko-KR" sz="600" dirty="0" smtClean="0"/>
              <a:t>  </a:t>
            </a:r>
            <a:endParaRPr lang="en-US" altLang="ko-KR" sz="600" dirty="0"/>
          </a:p>
          <a:p>
            <a:pPr algn="ctr"/>
            <a:r>
              <a:rPr lang="en-US" altLang="ko-KR" sz="1200" dirty="0" smtClean="0"/>
              <a:t>'</a:t>
            </a:r>
            <a:r>
              <a:rPr lang="ko-KR" altLang="en-US" sz="1200" dirty="0" err="1"/>
              <a:t>팬덤</a:t>
            </a:r>
            <a:r>
              <a:rPr lang="ko-KR" altLang="en-US" sz="1200" dirty="0"/>
              <a:t> 마케팅</a:t>
            </a:r>
            <a:r>
              <a:rPr lang="en-US" altLang="ko-KR" sz="1200" dirty="0"/>
              <a:t>' </a:t>
            </a:r>
            <a:r>
              <a:rPr lang="ko-KR" altLang="en-US" sz="1200" dirty="0" smtClean="0"/>
              <a:t>원리로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단순히 </a:t>
            </a:r>
            <a:r>
              <a:rPr lang="ko-KR" altLang="en-US" sz="1200" dirty="0"/>
              <a:t>브랜드와 소비자 관계가 아니라 좋아하는 하나의 주제로 엮인 동반자가 되는 </a:t>
            </a:r>
            <a:r>
              <a:rPr lang="ko-KR" altLang="en-US" sz="1200" dirty="0" smtClean="0"/>
              <a:t>것</a:t>
            </a:r>
            <a:endParaRPr lang="en-US" altLang="ko-KR" sz="1200" dirty="0" smtClean="0"/>
          </a:p>
          <a:p>
            <a:pPr algn="ctr"/>
            <a:r>
              <a:rPr lang="en-US" altLang="ko-KR" sz="400" dirty="0" smtClean="0"/>
              <a:t>  </a:t>
            </a:r>
            <a:endParaRPr lang="ko-KR" altLang="en-US" sz="400" dirty="0"/>
          </a:p>
        </p:txBody>
      </p:sp>
      <p:sp>
        <p:nvSpPr>
          <p:cNvPr id="6" name="TextBox 5"/>
          <p:cNvSpPr txBox="1"/>
          <p:nvPr/>
        </p:nvSpPr>
        <p:spPr>
          <a:xfrm>
            <a:off x="704528" y="1121256"/>
            <a:ext cx="8424936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1200" b="1" dirty="0">
                <a:solidFill>
                  <a:schemeClr val="bg1"/>
                </a:solidFill>
              </a:rPr>
              <a:t>긍정적인 </a:t>
            </a:r>
            <a:r>
              <a:rPr lang="en-US" altLang="ko-KR" sz="1200" b="1" dirty="0">
                <a:solidFill>
                  <a:schemeClr val="bg1"/>
                </a:solidFill>
              </a:rPr>
              <a:t>'</a:t>
            </a:r>
            <a:r>
              <a:rPr lang="ko-KR" altLang="en-US" sz="1200" b="1" dirty="0">
                <a:solidFill>
                  <a:schemeClr val="bg1"/>
                </a:solidFill>
              </a:rPr>
              <a:t>경험</a:t>
            </a:r>
            <a:r>
              <a:rPr lang="en-US" altLang="ko-KR" sz="1200" b="1" dirty="0">
                <a:solidFill>
                  <a:schemeClr val="bg1"/>
                </a:solidFill>
              </a:rPr>
              <a:t>'</a:t>
            </a:r>
            <a:r>
              <a:rPr lang="ko-KR" altLang="en-US" sz="1200" b="1" dirty="0">
                <a:solidFill>
                  <a:schemeClr val="bg1"/>
                </a:solidFill>
              </a:rPr>
              <a:t>을 제공하는 커뮤니티</a:t>
            </a: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4528" y="2949332"/>
            <a:ext cx="4752528" cy="95410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r>
              <a:rPr lang="ko-KR" altLang="en-US" sz="1200" dirty="0" smtClean="0"/>
              <a:t> 홈페이지 </a:t>
            </a:r>
            <a:r>
              <a:rPr lang="ko-KR" altLang="en-US" sz="1200" dirty="0"/>
              <a:t>회원가입 단계에서 환경을 지키기 위한 서약이 </a:t>
            </a:r>
            <a:r>
              <a:rPr lang="ko-KR" altLang="en-US" sz="1200" dirty="0" smtClean="0"/>
              <a:t>있는데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 smtClean="0"/>
              <a:t>이 </a:t>
            </a:r>
            <a:r>
              <a:rPr lang="ko-KR" altLang="en-US" sz="1200" dirty="0"/>
              <a:t>서약을 함으로써 함께 지구를 지킨다는 유대감을 </a:t>
            </a:r>
            <a:r>
              <a:rPr lang="ko-KR" altLang="en-US" sz="1200" dirty="0" smtClean="0"/>
              <a:t>공감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ko-KR" altLang="en-US" sz="1200" dirty="0" err="1" smtClean="0"/>
              <a:t>인스타그램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지구특공대 계정</a:t>
            </a:r>
            <a:r>
              <a:rPr lang="en-US" altLang="ko-KR" sz="1200" dirty="0"/>
              <a:t>(</a:t>
            </a:r>
            <a:r>
              <a:rPr lang="en-US" altLang="ko-KR" sz="1200" dirty="0">
                <a:hlinkClick r:id="rId3"/>
              </a:rPr>
              <a:t>@toun28_movement</a:t>
            </a:r>
            <a:r>
              <a:rPr lang="en-US" altLang="ko-KR" sz="1200" dirty="0"/>
              <a:t>)</a:t>
            </a:r>
            <a:r>
              <a:rPr lang="ko-KR" altLang="en-US" sz="1200" dirty="0"/>
              <a:t>에서는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ko-KR" altLang="en-US" sz="1200" dirty="0" err="1" smtClean="0"/>
              <a:t>크루를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모집해 </a:t>
            </a:r>
            <a:r>
              <a:rPr lang="ko-KR" altLang="en-US" sz="1200" dirty="0" err="1"/>
              <a:t>플로깅</a:t>
            </a:r>
            <a:r>
              <a:rPr lang="ko-KR" altLang="en-US" sz="1200" dirty="0"/>
              <a:t> 활동을 </a:t>
            </a:r>
            <a:r>
              <a:rPr lang="ko-KR" altLang="en-US" sz="1200" dirty="0" smtClean="0"/>
              <a:t>함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400" dirty="0" smtClean="0"/>
              <a:t>  </a:t>
            </a:r>
            <a:endParaRPr lang="ko-KR" altLang="en-US" sz="400" dirty="0"/>
          </a:p>
        </p:txBody>
      </p:sp>
      <p:sp>
        <p:nvSpPr>
          <p:cNvPr id="12" name="TextBox 11"/>
          <p:cNvSpPr txBox="1"/>
          <p:nvPr/>
        </p:nvSpPr>
        <p:spPr>
          <a:xfrm>
            <a:off x="704528" y="2589292"/>
            <a:ext cx="4752528" cy="4001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톤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28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비건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뷰티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브랜드</a:t>
            </a:r>
            <a:endParaRPr lang="ko-KR" alt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4528" y="4603775"/>
            <a:ext cx="4752528" cy="769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r>
              <a:rPr lang="ko-KR" altLang="en-US" sz="1200" dirty="0" smtClean="0"/>
              <a:t> 비건 </a:t>
            </a:r>
            <a:r>
              <a:rPr lang="ko-KR" altLang="en-US" sz="1200" dirty="0" err="1"/>
              <a:t>베이킹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아로마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펫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테라피</a:t>
            </a:r>
            <a:r>
              <a:rPr lang="ko-KR" altLang="en-US" sz="1200" dirty="0"/>
              <a:t> 등 사람과 동물 모두의 안전을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ko-KR" altLang="en-US" sz="1200" dirty="0" smtClean="0"/>
              <a:t>중시하는 </a:t>
            </a:r>
            <a:r>
              <a:rPr lang="ko-KR" altLang="en-US" sz="1200" dirty="0"/>
              <a:t>가치관이 </a:t>
            </a:r>
            <a:r>
              <a:rPr lang="ko-KR" altLang="en-US" sz="1200" dirty="0" smtClean="0"/>
              <a:t>담긴 </a:t>
            </a:r>
            <a:r>
              <a:rPr lang="ko-KR" altLang="en-US" sz="1200" dirty="0" err="1" smtClean="0"/>
              <a:t>원데이</a:t>
            </a:r>
            <a:r>
              <a:rPr lang="ko-KR" altLang="en-US" sz="1200" dirty="0" smtClean="0"/>
              <a:t> 클래스를 </a:t>
            </a:r>
            <a:r>
              <a:rPr lang="ko-KR" altLang="en-US" sz="1200" dirty="0"/>
              <a:t>꾸준히 진행하면서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ko-KR" altLang="en-US" sz="1200" dirty="0" smtClean="0"/>
              <a:t>자연스럽게 </a:t>
            </a:r>
            <a:r>
              <a:rPr lang="ko-KR" altLang="en-US" sz="1200" dirty="0"/>
              <a:t>브랜드에 대한 </a:t>
            </a:r>
            <a:r>
              <a:rPr lang="ko-KR" altLang="en-US" sz="1200" dirty="0" err="1"/>
              <a:t>진정성을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확보</a:t>
            </a:r>
            <a:endParaRPr lang="en-US" altLang="ko-KR" sz="1200" dirty="0"/>
          </a:p>
          <a:p>
            <a:pPr algn="ctr"/>
            <a:r>
              <a:rPr lang="en-US" altLang="ko-KR" sz="400" dirty="0" smtClean="0"/>
              <a:t>  </a:t>
            </a:r>
            <a:endParaRPr lang="ko-KR" alt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704528" y="4243735"/>
            <a:ext cx="4752528" cy="4001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</a:rPr>
              <a:t>분코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생활용품 브랜드</a:t>
            </a:r>
            <a:endParaRPr lang="ko-KR" alt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096" y="2633424"/>
            <a:ext cx="3312368" cy="20917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9" name="Picture 5" descr="집들이선물 핸드워시추천 분코 어니스트 핸드워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096" y="4988495"/>
            <a:ext cx="3312368" cy="132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65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59568" y="-99392"/>
            <a:ext cx="10225136" cy="8640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/>
              <a:t>기업이 운영하는 커뮤니티 </a:t>
            </a:r>
            <a:r>
              <a:rPr lang="ko-KR" altLang="en-US" sz="2000" b="1" dirty="0" smtClean="0"/>
              <a:t>사례 </a:t>
            </a:r>
            <a:r>
              <a:rPr lang="en-US" altLang="ko-KR" sz="2000" b="1" dirty="0" smtClean="0"/>
              <a:t>(3/3)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04528" y="1481296"/>
            <a:ext cx="8424936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pPr algn="ctr"/>
            <a:r>
              <a:rPr lang="ko-KR" altLang="en-US" sz="1200" dirty="0" smtClean="0"/>
              <a:t> 고객이 </a:t>
            </a:r>
            <a:r>
              <a:rPr lang="ko-KR" altLang="en-US" sz="1200" dirty="0"/>
              <a:t>스스로 </a:t>
            </a:r>
            <a:r>
              <a:rPr lang="ko-KR" altLang="en-US" sz="1200" dirty="0" smtClean="0"/>
              <a:t>다양한 아이디어를 내기 쉽고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브랜드를 </a:t>
            </a:r>
            <a:r>
              <a:rPr lang="ko-KR" altLang="en-US" sz="1200" dirty="0"/>
              <a:t>키워냈다는 자부심을 느껴 </a:t>
            </a:r>
            <a:endParaRPr lang="en-US" altLang="ko-KR" sz="1200" dirty="0" smtClean="0"/>
          </a:p>
          <a:p>
            <a:pPr algn="ctr"/>
            <a:r>
              <a:rPr lang="en-US" altLang="ko-KR" sz="1200" dirty="0"/>
              <a:t> </a:t>
            </a:r>
            <a:r>
              <a:rPr lang="ko-KR" altLang="en-US" sz="1200" dirty="0" smtClean="0"/>
              <a:t>브랜드에 </a:t>
            </a:r>
            <a:r>
              <a:rPr lang="ko-KR" altLang="en-US" sz="1200" dirty="0"/>
              <a:t>대한 호감과 충성도가 높다는 </a:t>
            </a:r>
            <a:r>
              <a:rPr lang="ko-KR" altLang="en-US" sz="1200" dirty="0" smtClean="0"/>
              <a:t>장점과 기업은</a:t>
            </a:r>
            <a:r>
              <a:rPr lang="ko-KR" altLang="en-US" sz="1200" dirty="0"/>
              <a:t> 실제 고객에게 매력적으로 느껴질 아이디어를 얻을 수 </a:t>
            </a:r>
            <a:r>
              <a:rPr lang="ko-KR" altLang="en-US" sz="1200" dirty="0" smtClean="0"/>
              <a:t>있음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400" dirty="0" smtClean="0"/>
              <a:t>  </a:t>
            </a:r>
            <a:endParaRPr lang="ko-KR" altLang="en-US" sz="400" dirty="0"/>
          </a:p>
        </p:txBody>
      </p:sp>
      <p:sp>
        <p:nvSpPr>
          <p:cNvPr id="6" name="TextBox 5"/>
          <p:cNvSpPr txBox="1"/>
          <p:nvPr/>
        </p:nvSpPr>
        <p:spPr>
          <a:xfrm>
            <a:off x="704528" y="1121256"/>
            <a:ext cx="8424936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고객의 </a:t>
            </a:r>
            <a:r>
              <a:rPr lang="en-US" altLang="ko-KR" sz="1200" b="1" dirty="0">
                <a:solidFill>
                  <a:schemeClr val="bg1"/>
                </a:solidFill>
              </a:rPr>
              <a:t>'</a:t>
            </a:r>
            <a:r>
              <a:rPr lang="ko-KR" altLang="en-US" sz="1200" b="1" dirty="0">
                <a:solidFill>
                  <a:schemeClr val="bg1"/>
                </a:solidFill>
              </a:rPr>
              <a:t>참여</a:t>
            </a:r>
            <a:r>
              <a:rPr lang="en-US" altLang="ko-KR" sz="1200" b="1" dirty="0">
                <a:solidFill>
                  <a:schemeClr val="bg1"/>
                </a:solidFill>
              </a:rPr>
              <a:t>'</a:t>
            </a:r>
            <a:r>
              <a:rPr lang="ko-KR" altLang="en-US" sz="1200" b="1" dirty="0">
                <a:solidFill>
                  <a:schemeClr val="bg1"/>
                </a:solidFill>
              </a:rPr>
              <a:t>를 확대하는 커뮤니티</a:t>
            </a: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4528" y="2780928"/>
            <a:ext cx="4752528" cy="2154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네이버</a:t>
            </a:r>
            <a:r>
              <a:rPr lang="ko-KR" altLang="en-US" sz="1200" dirty="0" smtClean="0"/>
              <a:t> 카페를 커뮤니티로 활용하면서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처음 </a:t>
            </a:r>
            <a:r>
              <a:rPr lang="ko-KR" altLang="en-US" sz="1200" dirty="0"/>
              <a:t>신제품을 </a:t>
            </a:r>
            <a:r>
              <a:rPr lang="ko-KR" altLang="en-US" sz="1200" dirty="0" smtClean="0"/>
              <a:t>개발하는</a:t>
            </a:r>
            <a:endParaRPr lang="en-US" altLang="ko-KR" sz="1200" dirty="0" smtClean="0"/>
          </a:p>
          <a:p>
            <a:r>
              <a:rPr lang="ko-KR" altLang="en-US" sz="1200" dirty="0" smtClean="0"/>
              <a:t> </a:t>
            </a:r>
            <a:r>
              <a:rPr lang="ko-KR" altLang="en-US" sz="1200" dirty="0"/>
              <a:t>단계에서부터 적극적으로 회원 의견을 받아 </a:t>
            </a:r>
            <a:r>
              <a:rPr lang="ko-KR" altLang="en-US" sz="1200" dirty="0" smtClean="0"/>
              <a:t>반영</a:t>
            </a:r>
            <a:endParaRPr lang="en-US" altLang="ko-KR" sz="1200" dirty="0" smtClean="0"/>
          </a:p>
          <a:p>
            <a:r>
              <a:rPr lang="en-US" altLang="ko-KR" sz="600" dirty="0" smtClean="0"/>
              <a:t>  </a:t>
            </a:r>
            <a:endParaRPr lang="en-US" altLang="ko-KR" sz="600" dirty="0"/>
          </a:p>
          <a:p>
            <a:r>
              <a:rPr lang="en-US" altLang="ko-KR" sz="1200" dirty="0" smtClean="0"/>
              <a:t> </a:t>
            </a:r>
            <a:r>
              <a:rPr lang="ko-KR" altLang="en-US" sz="1200" dirty="0" smtClean="0"/>
              <a:t>색상</a:t>
            </a:r>
            <a:r>
              <a:rPr lang="en-US" altLang="ko-KR" sz="1200" dirty="0"/>
              <a:t>, </a:t>
            </a:r>
            <a:r>
              <a:rPr lang="ko-KR" altLang="en-US" sz="1200" dirty="0"/>
              <a:t>사이즈에서부터 제품 재질까지 세세하게 의견을 물었고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ko-KR" altLang="en-US" sz="1200" dirty="0" smtClean="0"/>
              <a:t>정말 </a:t>
            </a:r>
            <a:r>
              <a:rPr lang="ko-KR" altLang="en-US" sz="1200" dirty="0"/>
              <a:t>실사용자가 필요로 하는 제품을 </a:t>
            </a:r>
            <a:r>
              <a:rPr lang="ko-KR" altLang="en-US" sz="1200" dirty="0" smtClean="0"/>
              <a:t>제작</a:t>
            </a:r>
            <a:endParaRPr lang="en-US" altLang="ko-KR" sz="1200" dirty="0" smtClean="0"/>
          </a:p>
          <a:p>
            <a:r>
              <a:rPr lang="en-US" altLang="ko-KR" sz="600" dirty="0" smtClean="0"/>
              <a:t>  </a:t>
            </a:r>
            <a:endParaRPr lang="en-US" altLang="ko-KR" sz="600" dirty="0"/>
          </a:p>
          <a:p>
            <a:r>
              <a:rPr lang="ko-KR" altLang="en-US" sz="1200" dirty="0" smtClean="0"/>
              <a:t> 그 </a:t>
            </a:r>
            <a:r>
              <a:rPr lang="ko-KR" altLang="en-US" sz="1200" dirty="0"/>
              <a:t>결과</a:t>
            </a:r>
            <a:r>
              <a:rPr lang="en-US" altLang="ko-KR" sz="1200" dirty="0"/>
              <a:t>, </a:t>
            </a:r>
            <a:r>
              <a:rPr lang="ko-KR" altLang="en-US" sz="1200" dirty="0"/>
              <a:t>고객은 </a:t>
            </a:r>
            <a:r>
              <a:rPr lang="en-US" altLang="ko-KR" sz="1200" dirty="0" smtClean="0"/>
              <a:t>'</a:t>
            </a:r>
            <a:r>
              <a:rPr lang="ko-KR" altLang="en-US" sz="1200" dirty="0"/>
              <a:t>유저의 의견을 반영해 만든 제품이라서 </a:t>
            </a:r>
            <a:r>
              <a:rPr lang="ko-KR" altLang="en-US" sz="1200" dirty="0" smtClean="0"/>
              <a:t>만족도가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ko-KR" altLang="en-US" sz="1200" dirty="0" smtClean="0"/>
              <a:t>높다</a:t>
            </a:r>
            <a:r>
              <a:rPr lang="en-US" altLang="ko-KR" sz="1200" dirty="0"/>
              <a:t>'</a:t>
            </a:r>
            <a:r>
              <a:rPr lang="ko-KR" altLang="en-US" sz="1200" dirty="0"/>
              <a:t>는 평도 얻었고</a:t>
            </a:r>
            <a:r>
              <a:rPr lang="en-US" altLang="ko-KR" sz="1200" dirty="0"/>
              <a:t>, </a:t>
            </a:r>
            <a:r>
              <a:rPr lang="ko-KR" altLang="en-US" sz="1200" dirty="0"/>
              <a:t>커뮤니티 내 회원들이 자발적으로 제품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ko-KR" altLang="en-US" sz="1200" dirty="0" smtClean="0"/>
              <a:t>리뷰와 </a:t>
            </a:r>
            <a:r>
              <a:rPr lang="ko-KR" altLang="en-US" sz="1200" dirty="0"/>
              <a:t>개선 아이디어를 제안하며 더 적극적인 </a:t>
            </a:r>
            <a:r>
              <a:rPr lang="ko-KR" altLang="en-US" sz="1200" dirty="0" smtClean="0"/>
              <a:t>활동</a:t>
            </a:r>
            <a:endParaRPr lang="en-US" altLang="ko-KR" sz="1200" dirty="0" smtClean="0"/>
          </a:p>
          <a:p>
            <a:r>
              <a:rPr lang="en-US" altLang="ko-KR" sz="600" dirty="0" smtClean="0"/>
              <a:t>  </a:t>
            </a:r>
            <a:endParaRPr lang="en-US" altLang="ko-KR" sz="600" dirty="0"/>
          </a:p>
          <a:p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더스크랙이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초기 자본금 </a:t>
            </a:r>
            <a:r>
              <a:rPr lang="en-US" altLang="ko-KR" sz="1200" dirty="0"/>
              <a:t>100</a:t>
            </a:r>
            <a:r>
              <a:rPr lang="ko-KR" altLang="en-US" sz="1200" dirty="0"/>
              <a:t>만 원으로 시작해 </a:t>
            </a:r>
            <a:r>
              <a:rPr lang="en-US" altLang="ko-KR" sz="1200" dirty="0"/>
              <a:t>2</a:t>
            </a:r>
            <a:r>
              <a:rPr lang="ko-KR" altLang="en-US" sz="1200" dirty="0"/>
              <a:t>년 만에 연 </a:t>
            </a:r>
            <a:r>
              <a:rPr lang="ko-KR" altLang="en-US" sz="1200" dirty="0" smtClean="0"/>
              <a:t>매출</a:t>
            </a:r>
            <a:endParaRPr lang="en-US" altLang="ko-KR" sz="1200" dirty="0" smtClean="0"/>
          </a:p>
          <a:p>
            <a:r>
              <a:rPr lang="ko-KR" altLang="en-US" sz="1200" dirty="0" smtClean="0"/>
              <a:t> </a:t>
            </a:r>
            <a:r>
              <a:rPr lang="en-US" altLang="ko-KR" sz="1200" dirty="0"/>
              <a:t>43</a:t>
            </a:r>
            <a:r>
              <a:rPr lang="ko-KR" altLang="en-US" sz="1200" dirty="0"/>
              <a:t>억의 기업으로 성장할 수 있었던 것에는 커뮤니티의 힘이 </a:t>
            </a:r>
            <a:r>
              <a:rPr lang="ko-KR" altLang="en-US" sz="1200" dirty="0" smtClean="0"/>
              <a:t>도움</a:t>
            </a:r>
            <a:endParaRPr lang="ko-KR" altLang="en-US" sz="1200" dirty="0"/>
          </a:p>
          <a:p>
            <a:r>
              <a:rPr lang="en-US" altLang="ko-KR" sz="400" dirty="0" smtClean="0"/>
              <a:t>  </a:t>
            </a:r>
            <a:endParaRPr lang="ko-KR" altLang="en-US" sz="400" dirty="0"/>
          </a:p>
        </p:txBody>
      </p:sp>
      <p:sp>
        <p:nvSpPr>
          <p:cNvPr id="12" name="TextBox 11"/>
          <p:cNvSpPr txBox="1"/>
          <p:nvPr/>
        </p:nvSpPr>
        <p:spPr>
          <a:xfrm>
            <a:off x="704528" y="2420888"/>
            <a:ext cx="4752528" cy="4001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</a:rPr>
              <a:t>더스크랙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운동기구 브랜드</a:t>
            </a:r>
            <a:endParaRPr lang="ko-KR" alt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  <p:pic>
        <p:nvPicPr>
          <p:cNvPr id="12290" name="Picture 2" descr="https://cdn.ibos.kr/design/upload_file/__HTMLEDITOR__/TOgdJb30ER/b9211e627dda7b647b2839912838382e_1681244289887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211" y="2420888"/>
            <a:ext cx="3457253" cy="3744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66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59568" y="-99392"/>
            <a:ext cx="10225136" cy="8640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ko-KR" sz="2000" b="1" dirty="0" smtClean="0"/>
              <a:t>가치소비</a:t>
            </a:r>
            <a:r>
              <a:rPr lang="en-US" altLang="ko-KR" sz="2000" b="1" dirty="0" smtClean="0"/>
              <a:t> (</a:t>
            </a:r>
            <a:r>
              <a:rPr lang="ko-KR" altLang="ko-KR" sz="2000" b="1" dirty="0"/>
              <a:t>價値消費</a:t>
            </a:r>
            <a:r>
              <a:rPr lang="en-US" altLang="ko-KR" sz="2000" b="1" dirty="0" smtClean="0"/>
              <a:t>)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6536" y="1124744"/>
            <a:ext cx="8424936" cy="47705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ko-KR" sz="1300" b="1" dirty="0" smtClean="0">
                <a:solidFill>
                  <a:schemeClr val="bg1"/>
                </a:solidFill>
              </a:rPr>
              <a:t>자신이 지향하는 </a:t>
            </a:r>
            <a:r>
              <a:rPr lang="ko-KR" altLang="ko-KR" sz="1300" b="1" dirty="0">
                <a:solidFill>
                  <a:schemeClr val="bg1"/>
                </a:solidFill>
              </a:rPr>
              <a:t>가치를 포기하지 않는 대신 가격이나 만족도 등을 세밀히 따져 소비하는 경향</a:t>
            </a:r>
            <a:r>
              <a:rPr lang="en-US" altLang="ko-KR" sz="1300" b="1" dirty="0">
                <a:solidFill>
                  <a:schemeClr val="bg1"/>
                </a:solidFill>
              </a:rPr>
              <a:t> </a:t>
            </a:r>
            <a:br>
              <a:rPr lang="en-US" altLang="ko-KR" sz="1300" b="1" dirty="0">
                <a:solidFill>
                  <a:schemeClr val="bg1"/>
                </a:solidFill>
              </a:rPr>
            </a:br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6536" y="1611952"/>
            <a:ext cx="8424936" cy="200054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400" dirty="0" smtClean="0"/>
              <a:t>  </a:t>
            </a:r>
          </a:p>
          <a:p>
            <a:r>
              <a:rPr lang="en-US" altLang="ko-KR" sz="1200" dirty="0" smtClean="0"/>
              <a:t>   </a:t>
            </a:r>
            <a:r>
              <a:rPr lang="ko-KR" altLang="ko-KR" sz="1200" dirty="0" smtClean="0"/>
              <a:t>자신이 </a:t>
            </a:r>
            <a:r>
              <a:rPr lang="ko-KR" altLang="ko-KR" sz="1200" dirty="0"/>
              <a:t>가치를 부여하거나 본인의 만족도가 높은 소비재는 과감히 소비하고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en-US" altLang="ko-KR" sz="1200" dirty="0" smtClean="0"/>
              <a:t>   </a:t>
            </a:r>
            <a:r>
              <a:rPr lang="ko-KR" altLang="ko-KR" sz="1200" dirty="0" smtClean="0"/>
              <a:t>지향하는 </a:t>
            </a:r>
            <a:r>
              <a:rPr lang="ko-KR" altLang="ko-KR" sz="1200" dirty="0"/>
              <a:t>가치의 수준은 낮추지 않는 대신 가격</a:t>
            </a:r>
            <a:r>
              <a:rPr lang="en-US" altLang="ko-KR" sz="1200" dirty="0"/>
              <a:t> •</a:t>
            </a:r>
            <a:r>
              <a:rPr lang="ko-KR" altLang="ko-KR" sz="1200" dirty="0"/>
              <a:t>만족도 등을 꼼꼼히 따져 합리적으로 소비하는 성향을 </a:t>
            </a:r>
            <a:r>
              <a:rPr lang="ko-KR" altLang="ko-KR" sz="1200" dirty="0" smtClean="0"/>
              <a:t>지칭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600" dirty="0" smtClean="0"/>
              <a:t> 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smtClean="0"/>
              <a:t>   </a:t>
            </a:r>
            <a:r>
              <a:rPr lang="ko-KR" altLang="ko-KR" sz="1200" dirty="0" smtClean="0"/>
              <a:t>호경기 </a:t>
            </a:r>
            <a:r>
              <a:rPr lang="ko-KR" altLang="ko-KR" sz="1200" dirty="0"/>
              <a:t>때는 남들에게 보이기 위해 소비하는 과시소비가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en-US" altLang="ko-KR" sz="1200" dirty="0" smtClean="0"/>
              <a:t>   </a:t>
            </a:r>
            <a:r>
              <a:rPr lang="ko-KR" altLang="ko-KR" sz="1200" dirty="0" smtClean="0"/>
              <a:t>경제 </a:t>
            </a:r>
            <a:r>
              <a:rPr lang="ko-KR" altLang="ko-KR" sz="1200" dirty="0"/>
              <a:t>위기 때에는 무조건 아끼는 알뜰소비가 유행하는 경향이</a:t>
            </a:r>
            <a:r>
              <a:rPr lang="en-US" altLang="ko-KR" sz="1200" dirty="0"/>
              <a:t>  </a:t>
            </a:r>
            <a:r>
              <a:rPr lang="ko-KR" altLang="ko-KR" sz="1200" dirty="0"/>
              <a:t>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600" dirty="0" smtClean="0"/>
              <a:t> 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smtClean="0"/>
              <a:t>   </a:t>
            </a:r>
            <a:r>
              <a:rPr lang="ko-KR" altLang="ko-KR" sz="1200" dirty="0" smtClean="0"/>
              <a:t>가치소비는 </a:t>
            </a:r>
            <a:r>
              <a:rPr lang="ko-KR" altLang="ko-KR" sz="1200" dirty="0"/>
              <a:t>남을 의식한다는 과시소비와는 다르게 실용적이고 자기 만족적인 선택이 강하며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en-US" altLang="ko-KR" sz="1200" dirty="0" smtClean="0"/>
              <a:t>   </a:t>
            </a:r>
            <a:r>
              <a:rPr lang="ko-KR" altLang="ko-KR" sz="1200" dirty="0" smtClean="0"/>
              <a:t>무조건 </a:t>
            </a:r>
            <a:r>
              <a:rPr lang="ko-KR" altLang="ko-KR" sz="1200" dirty="0"/>
              <a:t>아끼는 알뜰소비와는 달리 무조건 저렴한 상품이 아닌 가격 대비 만족도가 높은 제품에 대해서는 </a:t>
            </a:r>
            <a:endParaRPr lang="en-US" altLang="ko-KR" sz="1200" dirty="0" smtClean="0"/>
          </a:p>
          <a:p>
            <a:r>
              <a:rPr lang="en-US" altLang="ko-KR" sz="1200" dirty="0" smtClean="0"/>
              <a:t>   </a:t>
            </a:r>
            <a:r>
              <a:rPr lang="ko-KR" altLang="ko-KR" sz="1200" dirty="0" smtClean="0"/>
              <a:t>과감한 </a:t>
            </a:r>
            <a:r>
              <a:rPr lang="ko-KR" altLang="ko-KR" sz="1200" dirty="0"/>
              <a:t>투자를 행한다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600" dirty="0" smtClean="0"/>
              <a:t> 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smtClean="0"/>
              <a:t>    * </a:t>
            </a:r>
            <a:r>
              <a:rPr lang="ko-KR" altLang="ko-KR" sz="1200" dirty="0" smtClean="0"/>
              <a:t>정치적</a:t>
            </a:r>
            <a:r>
              <a:rPr lang="en-US" altLang="ko-KR" sz="1200" dirty="0"/>
              <a:t>•</a:t>
            </a:r>
            <a:r>
              <a:rPr lang="ko-KR" altLang="ko-KR" sz="1200" dirty="0"/>
              <a:t>사회적 신념에 따라 소비를 결정하는</a:t>
            </a:r>
            <a:r>
              <a:rPr lang="en-US" altLang="ko-KR" sz="1200" dirty="0"/>
              <a:t> Meaning-out</a:t>
            </a:r>
            <a:r>
              <a:rPr lang="ko-KR" altLang="ko-KR" sz="1200" dirty="0"/>
              <a:t>과 환경을 고려하여 소비하는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Greensumer</a:t>
            </a:r>
            <a:r>
              <a:rPr lang="en-US" altLang="ko-KR" sz="1200" dirty="0"/>
              <a:t> </a:t>
            </a:r>
            <a:r>
              <a:rPr lang="ko-KR" altLang="ko-KR" sz="1200" dirty="0" smtClean="0"/>
              <a:t>등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600" dirty="0" smtClean="0"/>
              <a:t>  </a:t>
            </a:r>
            <a:endParaRPr lang="ko-KR" altLang="en-US" sz="600" dirty="0"/>
          </a:p>
        </p:txBody>
      </p:sp>
      <p:sp>
        <p:nvSpPr>
          <p:cNvPr id="6" name="직사각형 5"/>
          <p:cNvSpPr/>
          <p:nvPr/>
        </p:nvSpPr>
        <p:spPr>
          <a:xfrm>
            <a:off x="776536" y="3789040"/>
            <a:ext cx="8424936" cy="2554545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400" dirty="0" smtClean="0"/>
              <a:t>  </a:t>
            </a:r>
          </a:p>
          <a:p>
            <a:r>
              <a:rPr lang="en-US" altLang="ko-KR" sz="1200" b="1" dirty="0" smtClean="0"/>
              <a:t> ① </a:t>
            </a:r>
            <a:r>
              <a:rPr lang="ko-KR" altLang="ko-KR" sz="1200" b="1" dirty="0" err="1"/>
              <a:t>미닝아웃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: </a:t>
            </a:r>
            <a:r>
              <a:rPr lang="ko-KR" altLang="ko-KR" sz="1200" b="1" dirty="0" smtClean="0"/>
              <a:t>소비 </a:t>
            </a:r>
            <a:r>
              <a:rPr lang="ko-KR" altLang="ko-KR" sz="1200" b="1" dirty="0"/>
              <a:t>행위를 통하여 개인의 신념이나 가치관을 표출하는 </a:t>
            </a:r>
            <a:r>
              <a:rPr lang="ko-KR" altLang="ko-KR" sz="1200" b="1" dirty="0" smtClean="0"/>
              <a:t>것</a:t>
            </a:r>
            <a:endParaRPr lang="en-US" altLang="ko-KR" sz="1200" b="1" dirty="0" smtClean="0"/>
          </a:p>
          <a:p>
            <a:r>
              <a:rPr lang="en-US" altLang="ko-KR" sz="1200" dirty="0" smtClean="0"/>
              <a:t> 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smtClean="0"/>
              <a:t>    </a:t>
            </a:r>
            <a:r>
              <a:rPr lang="ko-KR" altLang="en-US" sz="1200" dirty="0" smtClean="0"/>
              <a:t>자신의 </a:t>
            </a:r>
            <a:r>
              <a:rPr lang="ko-KR" altLang="en-US" sz="1200" dirty="0"/>
              <a:t>정치적</a:t>
            </a:r>
            <a:r>
              <a:rPr lang="en-US" altLang="ko-KR" sz="1200" dirty="0"/>
              <a:t>·</a:t>
            </a:r>
            <a:r>
              <a:rPr lang="ko-KR" altLang="en-US" sz="1200" dirty="0"/>
              <a:t>사회적 신념이나 가치관</a:t>
            </a:r>
            <a:r>
              <a:rPr lang="en-US" altLang="ko-KR" sz="1200" dirty="0"/>
              <a:t>, </a:t>
            </a:r>
            <a:r>
              <a:rPr lang="ko-KR" altLang="en-US" sz="1200" dirty="0"/>
              <a:t>취향</a:t>
            </a:r>
            <a:r>
              <a:rPr lang="en-US" altLang="ko-KR" sz="1200" dirty="0"/>
              <a:t>, </a:t>
            </a:r>
            <a:r>
              <a:rPr lang="ko-KR" altLang="en-US" sz="1200" dirty="0"/>
              <a:t>성향</a:t>
            </a:r>
            <a:r>
              <a:rPr lang="en-US" altLang="ko-KR" sz="1200" dirty="0"/>
              <a:t>, </a:t>
            </a:r>
            <a:r>
              <a:rPr lang="ko-KR" altLang="en-US" sz="1200" dirty="0"/>
              <a:t>주장 등을 밖으로 드러내는 </a:t>
            </a:r>
            <a:r>
              <a:rPr lang="ko-KR" altLang="en-US" sz="1200" dirty="0" smtClean="0"/>
              <a:t>행위로</a:t>
            </a:r>
            <a:r>
              <a:rPr lang="en-US" altLang="ko-KR" sz="1200" dirty="0" smtClean="0"/>
              <a:t>,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err="1" smtClean="0"/>
              <a:t>성정체성을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드러내는 행동을 </a:t>
            </a:r>
            <a:r>
              <a:rPr lang="ko-KR" altLang="en-US" sz="1200" dirty="0" smtClean="0"/>
              <a:t>의미하는 </a:t>
            </a:r>
            <a:r>
              <a:rPr lang="ko-KR" altLang="en-US" sz="1200" dirty="0" err="1" smtClean="0"/>
              <a:t>커밍아웃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coming out)'</a:t>
            </a:r>
            <a:r>
              <a:rPr lang="ko-KR" altLang="en-US" sz="1200" dirty="0"/>
              <a:t>에 빗대어 만든 </a:t>
            </a:r>
            <a:r>
              <a:rPr lang="ko-KR" altLang="en-US" sz="1200" dirty="0" smtClean="0"/>
              <a:t>신조어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    대표적 </a:t>
            </a:r>
            <a:r>
              <a:rPr lang="ko-KR" altLang="en-US" sz="1200" dirty="0"/>
              <a:t>수단 중 하나는 </a:t>
            </a:r>
            <a:r>
              <a:rPr lang="en-US" altLang="ko-KR" sz="1200" dirty="0" smtClean="0"/>
              <a:t>SNS</a:t>
            </a:r>
            <a:r>
              <a:rPr lang="ko-KR" altLang="en-US" sz="1200" dirty="0" smtClean="0"/>
              <a:t>로</a:t>
            </a:r>
            <a:r>
              <a:rPr lang="en-US" altLang="ko-KR" sz="1200" dirty="0" smtClean="0"/>
              <a:t>, SNS</a:t>
            </a:r>
            <a:r>
              <a:rPr lang="ko-KR" altLang="en-US" sz="1200" dirty="0" smtClean="0"/>
              <a:t>의 해시태그는 </a:t>
            </a:r>
            <a:r>
              <a:rPr lang="ko-KR" altLang="en-US" sz="1200" dirty="0"/>
              <a:t>즉각적이고 간편하게 </a:t>
            </a:r>
            <a:r>
              <a:rPr lang="ko-KR" altLang="en-US" sz="1200" dirty="0" err="1"/>
              <a:t>미닝아웃을</a:t>
            </a:r>
            <a:r>
              <a:rPr lang="ko-KR" altLang="en-US" sz="1200" dirty="0"/>
              <a:t> 할 수 있는 도구로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자신이 </a:t>
            </a:r>
            <a:r>
              <a:rPr lang="ko-KR" altLang="en-US" sz="1200" dirty="0"/>
              <a:t>가치 있게 생각하는 </a:t>
            </a:r>
            <a:r>
              <a:rPr lang="ko-KR" altLang="en-US" sz="1200" dirty="0" smtClean="0"/>
              <a:t>주장에 </a:t>
            </a:r>
            <a:r>
              <a:rPr lang="ko-KR" altLang="en-US" sz="1200" dirty="0"/>
              <a:t>지지와 공감을 표할 수 있을 뿐 아니라 이를 다른 이들과 공유할 수 있게 해준다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  </a:t>
            </a:r>
            <a:endParaRPr lang="en-US" altLang="ko-KR" sz="1200" dirty="0"/>
          </a:p>
          <a:p>
            <a:r>
              <a:rPr lang="en-US" altLang="ko-KR" sz="1200" dirty="0" smtClean="0"/>
              <a:t>    </a:t>
            </a:r>
            <a:r>
              <a:rPr lang="ko-KR" altLang="en-US" sz="1200" dirty="0" smtClean="0"/>
              <a:t>예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불공정 </a:t>
            </a:r>
            <a:r>
              <a:rPr lang="ko-KR" altLang="en-US" sz="1200" dirty="0"/>
              <a:t>기업의 상품 불매</a:t>
            </a:r>
            <a:r>
              <a:rPr lang="en-US" altLang="ko-KR" sz="1200" dirty="0"/>
              <a:t>, </a:t>
            </a:r>
            <a:r>
              <a:rPr lang="ko-KR" altLang="en-US" sz="1200" dirty="0"/>
              <a:t>인종차별 및 성차별 반대</a:t>
            </a:r>
            <a:r>
              <a:rPr lang="en-US" altLang="ko-KR" sz="1200" dirty="0"/>
              <a:t>, </a:t>
            </a:r>
            <a:r>
              <a:rPr lang="ko-KR" altLang="en-US" sz="1200" dirty="0"/>
              <a:t>사건</a:t>
            </a:r>
            <a:r>
              <a:rPr lang="en-US" altLang="ko-KR" sz="1200" dirty="0"/>
              <a:t>·</a:t>
            </a:r>
            <a:r>
              <a:rPr lang="ko-KR" altLang="en-US" sz="1200" dirty="0"/>
              <a:t>사고 규탄 및 희생자 추모</a:t>
            </a:r>
            <a:r>
              <a:rPr lang="en-US" altLang="ko-KR" sz="1200" dirty="0"/>
              <a:t>, </a:t>
            </a:r>
            <a:r>
              <a:rPr lang="ko-KR" altLang="en-US" sz="1200" dirty="0"/>
              <a:t>환경보호 및 동물복지 지지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</a:t>
            </a:r>
            <a:r>
              <a:rPr lang="ko-KR" altLang="en-US" sz="1200" dirty="0"/>
              <a:t>투표와 기부 독려</a:t>
            </a:r>
            <a:r>
              <a:rPr lang="en-US" altLang="ko-KR" sz="1200" dirty="0"/>
              <a:t>, </a:t>
            </a:r>
            <a:r>
              <a:rPr lang="ko-KR" altLang="en-US" sz="1200" dirty="0"/>
              <a:t>역사왜곡 문화 </a:t>
            </a:r>
            <a:r>
              <a:rPr lang="ko-KR" altLang="en-US" sz="1200" dirty="0" err="1"/>
              <a:t>콘텐츠</a:t>
            </a:r>
            <a:r>
              <a:rPr lang="ko-KR" altLang="en-US" sz="1200" dirty="0"/>
              <a:t> 거부 등과 같은 주제가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smtClean="0"/>
              <a:t> </a:t>
            </a:r>
            <a:r>
              <a:rPr lang="en-US" altLang="ko-KR" sz="1200" b="1" dirty="0" smtClean="0"/>
              <a:t>② </a:t>
            </a:r>
            <a:r>
              <a:rPr lang="ko-KR" altLang="ko-KR" sz="1200" b="1" dirty="0" err="1" smtClean="0"/>
              <a:t>그린슈머</a:t>
            </a:r>
            <a:r>
              <a:rPr lang="en-US" altLang="ko-KR" sz="1200" b="1" dirty="0" smtClean="0"/>
              <a:t> : </a:t>
            </a:r>
            <a:r>
              <a:rPr lang="ko-KR" altLang="ko-KR" sz="1200" b="1" dirty="0" smtClean="0"/>
              <a:t>환경 </a:t>
            </a:r>
            <a:r>
              <a:rPr lang="ko-KR" altLang="ko-KR" sz="1200" b="1" dirty="0"/>
              <a:t>보호에 도움이 되는 제품의 구매를 지향하는 소비자를 일컫는 말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600" dirty="0" smtClean="0"/>
              <a:t>  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143309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2520" y="620688"/>
            <a:ext cx="910443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 smtClean="0"/>
              <a:t>      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2559" y="1412776"/>
            <a:ext cx="8134285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아마존에서 팔고 있는 물건을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사와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더 비싸게 파는데도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n-ea"/>
              </a:rPr>
              <a:t>완판시키는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쇼핑몰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endParaRPr lang="ko-KR" altLang="en-US" sz="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6957" y="1844824"/>
            <a:ext cx="8150455" cy="73866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pPr algn="ctr"/>
            <a:r>
              <a:rPr lang="ko-KR" altLang="en-US" sz="1300" dirty="0" smtClean="0"/>
              <a:t>상품을 </a:t>
            </a:r>
            <a:r>
              <a:rPr lang="ko-KR" altLang="en-US" sz="1300" dirty="0"/>
              <a:t>판매하는 수단으로 방송을 하는 것이 아니라</a:t>
            </a:r>
            <a:r>
              <a:rPr lang="en-US" altLang="ko-KR" sz="1300" dirty="0"/>
              <a:t>, </a:t>
            </a:r>
            <a:r>
              <a:rPr lang="ko-KR" altLang="en-US" sz="1300" dirty="0"/>
              <a:t>라이브 방송이 그 자체로 즐기는 </a:t>
            </a:r>
            <a:r>
              <a:rPr lang="ko-KR" altLang="en-US" sz="1300" dirty="0" smtClean="0"/>
              <a:t>미디어</a:t>
            </a:r>
            <a:endParaRPr lang="en-US" altLang="ko-KR" sz="1300" dirty="0"/>
          </a:p>
          <a:p>
            <a:pPr algn="ctr" fontAlgn="base"/>
            <a:r>
              <a:rPr lang="en-US" altLang="ko-KR" sz="800" dirty="0"/>
              <a:t>  </a:t>
            </a:r>
            <a:r>
              <a:rPr lang="en-US" altLang="ko-KR" sz="800" dirty="0" smtClean="0"/>
              <a:t> </a:t>
            </a:r>
            <a:endParaRPr lang="ko-KR" altLang="en-US" sz="800" dirty="0"/>
          </a:p>
          <a:p>
            <a:pPr algn="ctr" fontAlgn="base"/>
            <a:r>
              <a:rPr lang="en-US" altLang="ko-KR" sz="1300" dirty="0" smtClean="0">
                <a:sym typeface="Wingdings" panose="05000000000000000000" pitchFamily="2" charset="2"/>
              </a:rPr>
              <a:t> </a:t>
            </a:r>
            <a:r>
              <a:rPr lang="ko-KR" altLang="en-US" sz="1300" dirty="0" err="1"/>
              <a:t>라이브커머스를</a:t>
            </a:r>
            <a:r>
              <a:rPr lang="ko-KR" altLang="en-US" sz="1300" dirty="0"/>
              <a:t> 하기 위해 </a:t>
            </a:r>
            <a:r>
              <a:rPr lang="ko-KR" altLang="en-US" sz="1300" dirty="0" smtClean="0"/>
              <a:t>미디어를 </a:t>
            </a:r>
            <a:r>
              <a:rPr lang="ko-KR" altLang="en-US" sz="1300" dirty="0"/>
              <a:t>활용하는 것이 아니라 미디어 활동의 결과로 </a:t>
            </a:r>
            <a:r>
              <a:rPr lang="ko-KR" altLang="en-US" sz="1300" dirty="0" err="1" smtClean="0"/>
              <a:t>커머스</a:t>
            </a:r>
            <a:endParaRPr lang="en-US" altLang="ko-KR" sz="1300" dirty="0"/>
          </a:p>
          <a:p>
            <a:pPr algn="ctr"/>
            <a:endParaRPr lang="ko-KR" altLang="en-US" sz="400" dirty="0"/>
          </a:p>
        </p:txBody>
      </p:sp>
      <p:sp>
        <p:nvSpPr>
          <p:cNvPr id="10" name="TextBox 9"/>
          <p:cNvSpPr txBox="1"/>
          <p:nvPr/>
        </p:nvSpPr>
        <p:spPr>
          <a:xfrm>
            <a:off x="992560" y="2780928"/>
            <a:ext cx="7864474" cy="984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/>
              <a:t>  </a:t>
            </a:r>
          </a:p>
          <a:p>
            <a:pPr fontAlgn="base"/>
            <a:r>
              <a:rPr lang="ko-KR" altLang="en-US" sz="1400" b="1" dirty="0" smtClean="0"/>
              <a:t>    ① </a:t>
            </a:r>
            <a:r>
              <a:rPr lang="ko-KR" altLang="en-US" sz="1400" b="1" dirty="0" err="1"/>
              <a:t>커머스</a:t>
            </a:r>
            <a:r>
              <a:rPr lang="ko-KR" altLang="en-US" sz="1400" b="1" dirty="0"/>
              <a:t> → </a:t>
            </a:r>
            <a:r>
              <a:rPr lang="ko-KR" altLang="en-US" sz="1400" b="1" dirty="0" err="1"/>
              <a:t>큐레이션</a:t>
            </a:r>
            <a:endParaRPr lang="en-US" altLang="ko-KR" sz="1400" b="1" dirty="0"/>
          </a:p>
          <a:p>
            <a:pPr fontAlgn="base"/>
            <a:r>
              <a:rPr lang="en-US" altLang="ko-KR" sz="800" dirty="0"/>
              <a:t>    </a:t>
            </a:r>
          </a:p>
          <a:p>
            <a:pPr fontAlgn="base"/>
            <a:r>
              <a:rPr lang="ko-KR" altLang="en-US" sz="1300" dirty="0"/>
              <a:t>    </a:t>
            </a:r>
            <a:r>
              <a:rPr lang="ko-KR" altLang="en-US" sz="1300" dirty="0" smtClean="0"/>
              <a:t>    </a:t>
            </a:r>
            <a:r>
              <a:rPr lang="en-US" altLang="ko-KR" sz="1300" dirty="0"/>
              <a:t>- </a:t>
            </a:r>
            <a:r>
              <a:rPr lang="ko-KR" altLang="en-US" sz="1300" dirty="0"/>
              <a:t>네트워크에서만 판매하는 한정판</a:t>
            </a:r>
            <a:r>
              <a:rPr lang="en-US" altLang="ko-KR" sz="1300" dirty="0"/>
              <a:t>, </a:t>
            </a:r>
            <a:r>
              <a:rPr lang="ko-KR" altLang="en-US" sz="1300" dirty="0"/>
              <a:t>네트워크에서 최초 공개되는 제품</a:t>
            </a:r>
            <a:r>
              <a:rPr lang="en-US" altLang="ko-KR" sz="1300" dirty="0"/>
              <a:t>, </a:t>
            </a:r>
            <a:endParaRPr lang="en-US" altLang="ko-KR" sz="1300" dirty="0" smtClean="0"/>
          </a:p>
          <a:p>
            <a:pPr fontAlgn="base"/>
            <a:r>
              <a:rPr lang="en-US" altLang="ko-KR" sz="1300" dirty="0"/>
              <a:t> </a:t>
            </a:r>
            <a:r>
              <a:rPr lang="en-US" altLang="ko-KR" sz="1300" dirty="0" smtClean="0"/>
              <a:t>         </a:t>
            </a:r>
            <a:r>
              <a:rPr lang="ko-KR" altLang="en-US" sz="1300" dirty="0" smtClean="0"/>
              <a:t>수집가치가 </a:t>
            </a:r>
            <a:r>
              <a:rPr lang="ko-KR" altLang="en-US" sz="1300" dirty="0"/>
              <a:t>있는 희귀한 </a:t>
            </a:r>
            <a:r>
              <a:rPr lang="ko-KR" altLang="en-US" sz="1300" dirty="0" smtClean="0"/>
              <a:t>것들만 선별해서 </a:t>
            </a:r>
            <a:r>
              <a:rPr lang="ko-KR" altLang="en-US" sz="1300" dirty="0"/>
              <a:t>판매 </a:t>
            </a:r>
            <a:endParaRPr lang="en-US" altLang="ko-KR" sz="1300" dirty="0"/>
          </a:p>
          <a:p>
            <a:pPr fontAlgn="base"/>
            <a:endParaRPr lang="ko-KR" altLang="en-US" sz="400" dirty="0"/>
          </a:p>
        </p:txBody>
      </p:sp>
      <p:sp>
        <p:nvSpPr>
          <p:cNvPr id="11" name="TextBox 10"/>
          <p:cNvSpPr txBox="1"/>
          <p:nvPr/>
        </p:nvSpPr>
        <p:spPr>
          <a:xfrm>
            <a:off x="992560" y="3933056"/>
            <a:ext cx="8136904" cy="9848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pPr fontAlgn="base"/>
            <a:r>
              <a:rPr lang="ko-KR" altLang="en-US" sz="1400" b="1" dirty="0" smtClean="0"/>
              <a:t>    </a:t>
            </a:r>
            <a:r>
              <a:rPr lang="ko-KR" altLang="en-US" sz="1400" b="1" dirty="0">
                <a:latin typeface="+mn-ea"/>
              </a:rPr>
              <a:t>② 동영상 기반 </a:t>
            </a:r>
            <a:r>
              <a:rPr lang="ko-KR" altLang="en-US" sz="1400" b="1" dirty="0" err="1">
                <a:latin typeface="+mn-ea"/>
              </a:rPr>
              <a:t>소셜미디어</a:t>
            </a:r>
            <a:r>
              <a:rPr lang="ko-KR" altLang="en-US" sz="1400" b="1" dirty="0">
                <a:latin typeface="+mn-ea"/>
              </a:rPr>
              <a:t> → </a:t>
            </a:r>
            <a:r>
              <a:rPr lang="ko-KR" altLang="en-US" sz="1400" b="1" dirty="0" err="1">
                <a:latin typeface="+mn-ea"/>
              </a:rPr>
              <a:t>크리에이터</a:t>
            </a:r>
            <a:endParaRPr lang="en-US" altLang="ko-KR" sz="1400" b="1" dirty="0">
              <a:latin typeface="+mn-ea"/>
            </a:endParaRPr>
          </a:p>
          <a:p>
            <a:pPr fontAlgn="base"/>
            <a:r>
              <a:rPr lang="en-US" altLang="ko-KR" sz="800" dirty="0">
                <a:latin typeface="+mn-ea"/>
              </a:rPr>
              <a:t>  </a:t>
            </a:r>
            <a:r>
              <a:rPr lang="en-US" altLang="ko-KR" sz="800" dirty="0" smtClean="0">
                <a:latin typeface="+mn-ea"/>
              </a:rPr>
              <a:t> </a:t>
            </a:r>
            <a:endParaRPr lang="ko-KR" altLang="en-US" sz="800" dirty="0">
              <a:latin typeface="+mn-ea"/>
            </a:endParaRPr>
          </a:p>
          <a:p>
            <a:pPr fontAlgn="base"/>
            <a:r>
              <a:rPr lang="ko-KR" altLang="en-US" sz="1300" dirty="0">
                <a:latin typeface="+mn-ea"/>
              </a:rPr>
              <a:t>    </a:t>
            </a:r>
            <a:r>
              <a:rPr lang="ko-KR" altLang="en-US" sz="1300" dirty="0" smtClean="0">
                <a:latin typeface="+mn-ea"/>
              </a:rPr>
              <a:t>    </a:t>
            </a:r>
            <a:r>
              <a:rPr lang="en-US" altLang="ko-KR" sz="1300" dirty="0">
                <a:latin typeface="+mn-ea"/>
              </a:rPr>
              <a:t>- </a:t>
            </a:r>
            <a:r>
              <a:rPr lang="ko-KR" altLang="en-US" sz="1300" dirty="0" err="1" smtClean="0">
                <a:latin typeface="+mn-ea"/>
              </a:rPr>
              <a:t>소셜미디어와</a:t>
            </a:r>
            <a:r>
              <a:rPr lang="ko-KR" altLang="en-US" sz="1300" dirty="0" smtClean="0">
                <a:latin typeface="+mn-ea"/>
              </a:rPr>
              <a:t> </a:t>
            </a:r>
            <a:r>
              <a:rPr lang="ko-KR" altLang="en-US" sz="1300" dirty="0" err="1">
                <a:latin typeface="+mn-ea"/>
              </a:rPr>
              <a:t>크리에이터</a:t>
            </a:r>
            <a:r>
              <a:rPr lang="ko-KR" altLang="en-US" sz="1300" dirty="0">
                <a:latin typeface="+mn-ea"/>
              </a:rPr>
              <a:t> </a:t>
            </a:r>
            <a:r>
              <a:rPr lang="ko-KR" altLang="en-US" sz="1300" dirty="0" err="1">
                <a:latin typeface="+mn-ea"/>
              </a:rPr>
              <a:t>커머스를</a:t>
            </a:r>
            <a:r>
              <a:rPr lang="ko-KR" altLang="en-US" sz="1300" dirty="0">
                <a:latin typeface="+mn-ea"/>
              </a:rPr>
              <a:t> </a:t>
            </a:r>
            <a:r>
              <a:rPr lang="ko-KR" altLang="en-US" sz="1300" dirty="0" smtClean="0">
                <a:latin typeface="+mn-ea"/>
              </a:rPr>
              <a:t>결합하여 </a:t>
            </a:r>
            <a:endParaRPr lang="en-US" altLang="ko-KR" sz="1300" dirty="0">
              <a:latin typeface="+mn-ea"/>
            </a:endParaRPr>
          </a:p>
          <a:p>
            <a:pPr fontAlgn="base"/>
            <a:r>
              <a:rPr lang="en-US" altLang="ko-KR" sz="1300" dirty="0" smtClean="0">
                <a:latin typeface="+mn-ea"/>
              </a:rPr>
              <a:t>          </a:t>
            </a:r>
            <a:r>
              <a:rPr lang="ko-KR" altLang="en-US" sz="1300" dirty="0" err="1">
                <a:latin typeface="+mn-ea"/>
              </a:rPr>
              <a:t>틱톡과</a:t>
            </a:r>
            <a:r>
              <a:rPr lang="ko-KR" altLang="en-US" sz="1300" dirty="0">
                <a:latin typeface="+mn-ea"/>
              </a:rPr>
              <a:t> </a:t>
            </a:r>
            <a:r>
              <a:rPr lang="ko-KR" altLang="en-US" sz="1300" dirty="0" err="1">
                <a:latin typeface="+mn-ea"/>
              </a:rPr>
              <a:t>스냅챗은</a:t>
            </a:r>
            <a:r>
              <a:rPr lang="ko-KR" altLang="en-US" sz="1300" dirty="0">
                <a:latin typeface="+mn-ea"/>
              </a:rPr>
              <a:t> </a:t>
            </a:r>
            <a:r>
              <a:rPr lang="ko-KR" altLang="en-US" sz="1300" dirty="0" err="1">
                <a:latin typeface="+mn-ea"/>
              </a:rPr>
              <a:t>콜라보를</a:t>
            </a:r>
            <a:r>
              <a:rPr lang="ko-KR" altLang="en-US" sz="1300" dirty="0">
                <a:latin typeface="+mn-ea"/>
              </a:rPr>
              <a:t> 통해 상품을 </a:t>
            </a:r>
            <a:r>
              <a:rPr lang="ko-KR" altLang="en-US" sz="1300" dirty="0" smtClean="0">
                <a:latin typeface="+mn-ea"/>
              </a:rPr>
              <a:t>판매</a:t>
            </a:r>
            <a:r>
              <a:rPr lang="ko-KR" altLang="en-US" sz="1300" dirty="0" smtClean="0"/>
              <a:t> </a:t>
            </a:r>
            <a:endParaRPr lang="en-US" altLang="ko-KR" sz="1300" dirty="0"/>
          </a:p>
          <a:p>
            <a:pPr fontAlgn="base"/>
            <a:endParaRPr lang="ko-KR" altLang="en-US" sz="400" dirty="0"/>
          </a:p>
        </p:txBody>
      </p:sp>
      <p:pic>
        <p:nvPicPr>
          <p:cNvPr id="13" name="Picture 10" descr="https://postfiles.pstatic.net/MjAyMjA1MjZfMTI5/MDAxNjUzNTQwNzI3OTY3.yzFGc4n51Msvnk1FJFMF2DzMdPK9DcXFP4t1Vbg0uZEg.x9Rh_cZuvg3u3QhuZKMi0XYlG_APdVj7KJ8gefERBOUg.PNG.onandmecom/image.png?type=w9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276" y="2805658"/>
            <a:ext cx="1764196" cy="1055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4" name="Picture 6" descr="https://blogfiles.pstatic.net/MjAyMjA1MjZfNDYg/MDAxNjUzNTQxNDgxNDMx.Q63bJvt4rxNrSlPFSNmU2uVzXLx8ZegM-r9pG2qT844g.C-HW2On2HL2qETC01UHx1m1W94qULip0VTbkudFgpv8g.PNG.onandmecom/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5013176"/>
            <a:ext cx="2808312" cy="10956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04" y="4005064"/>
            <a:ext cx="3237740" cy="2103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미디어와 </a:t>
            </a:r>
            <a:r>
              <a:rPr lang="ko-KR" altLang="en-US" sz="2000" b="1" dirty="0" err="1">
                <a:solidFill>
                  <a:schemeClr val="bg1"/>
                </a:solidFill>
              </a:rPr>
              <a:t>커머스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</a:rPr>
              <a:t>엔터를</a:t>
            </a:r>
            <a:r>
              <a:rPr lang="ko-KR" altLang="en-US" sz="2000" b="1" dirty="0">
                <a:solidFill>
                  <a:schemeClr val="bg1"/>
                </a:solidFill>
              </a:rPr>
              <a:t> 통합한 </a:t>
            </a:r>
            <a:r>
              <a:rPr lang="ko-KR" altLang="en-US" sz="2000" b="1" dirty="0" err="1">
                <a:solidFill>
                  <a:schemeClr val="bg1"/>
                </a:solidFill>
              </a:rPr>
              <a:t>이커머스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3.0 : NTWRK (1/2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8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92560" y="1401743"/>
            <a:ext cx="5256584" cy="11079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pPr fontAlgn="base"/>
            <a:r>
              <a:rPr lang="ko-KR" altLang="en-US" sz="1400" b="1" dirty="0" smtClean="0"/>
              <a:t> </a:t>
            </a:r>
            <a:r>
              <a:rPr lang="ko-KR" altLang="en-US" sz="1400" b="1" dirty="0" smtClean="0">
                <a:latin typeface="+mn-ea"/>
              </a:rPr>
              <a:t>③ </a:t>
            </a:r>
            <a:r>
              <a:rPr lang="ko-KR" altLang="en-US" sz="1400" b="1" dirty="0">
                <a:latin typeface="+mn-ea"/>
              </a:rPr>
              <a:t>미디어 → 오리지널 </a:t>
            </a:r>
            <a:r>
              <a:rPr lang="ko-KR" altLang="en-US" sz="1400" b="1" dirty="0" err="1">
                <a:latin typeface="+mn-ea"/>
              </a:rPr>
              <a:t>콘텐츠</a:t>
            </a:r>
            <a:endParaRPr lang="en-US" altLang="ko-KR" sz="1400" b="1" dirty="0">
              <a:latin typeface="+mn-ea"/>
            </a:endParaRPr>
          </a:p>
          <a:p>
            <a:pPr fontAlgn="base"/>
            <a:r>
              <a:rPr lang="en-US" altLang="ko-KR" sz="800" dirty="0">
                <a:latin typeface="+mn-ea"/>
              </a:rPr>
              <a:t>  </a:t>
            </a:r>
            <a:r>
              <a:rPr lang="en-US" altLang="ko-KR" sz="800" dirty="0" smtClean="0">
                <a:latin typeface="+mn-ea"/>
              </a:rPr>
              <a:t>  </a:t>
            </a:r>
            <a:endParaRPr lang="ko-KR" altLang="en-US" sz="800" dirty="0">
              <a:latin typeface="+mn-ea"/>
            </a:endParaRPr>
          </a:p>
          <a:p>
            <a:pPr fontAlgn="base"/>
            <a:r>
              <a:rPr lang="ko-KR" altLang="en-US" sz="1300" dirty="0">
                <a:latin typeface="+mn-ea"/>
              </a:rPr>
              <a:t> </a:t>
            </a:r>
            <a:r>
              <a:rPr lang="ko-KR" altLang="en-US" sz="1300" dirty="0" smtClean="0">
                <a:latin typeface="+mn-ea"/>
              </a:rPr>
              <a:t>    </a:t>
            </a:r>
            <a:r>
              <a:rPr lang="en-US" altLang="ko-KR" sz="1300" dirty="0" smtClean="0">
                <a:latin typeface="+mn-ea"/>
              </a:rPr>
              <a:t>- </a:t>
            </a:r>
            <a:r>
              <a:rPr lang="ko-KR" altLang="en-US" sz="1300" dirty="0" err="1" smtClean="0">
                <a:latin typeface="+mn-ea"/>
              </a:rPr>
              <a:t>알리바바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아마존 </a:t>
            </a:r>
            <a:r>
              <a:rPr lang="en-US" altLang="ko-KR" sz="1300" dirty="0">
                <a:latin typeface="+mn-ea"/>
              </a:rPr>
              <a:t>= </a:t>
            </a:r>
            <a:r>
              <a:rPr lang="ko-KR" altLang="en-US" sz="1300" dirty="0">
                <a:latin typeface="+mn-ea"/>
              </a:rPr>
              <a:t>상품을 소개하고 홍보하는 것이 </a:t>
            </a:r>
            <a:r>
              <a:rPr lang="ko-KR" altLang="en-US" sz="1300" dirty="0" smtClean="0">
                <a:latin typeface="+mn-ea"/>
              </a:rPr>
              <a:t>목적</a:t>
            </a:r>
            <a:endParaRPr lang="en-US" altLang="ko-KR" sz="1300" dirty="0" smtClean="0">
              <a:latin typeface="+mn-ea"/>
            </a:endParaRPr>
          </a:p>
          <a:p>
            <a:pPr fontAlgn="base"/>
            <a:r>
              <a:rPr lang="en-US" altLang="ko-KR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 </a:t>
            </a:r>
            <a:endParaRPr lang="ko-KR" altLang="en-US" sz="800" dirty="0">
              <a:latin typeface="+mn-ea"/>
            </a:endParaRPr>
          </a:p>
          <a:p>
            <a:pPr fontAlgn="base"/>
            <a:r>
              <a:rPr lang="ko-KR" altLang="en-US" sz="1300" dirty="0">
                <a:latin typeface="+mn-ea"/>
              </a:rPr>
              <a:t> </a:t>
            </a:r>
            <a:r>
              <a:rPr lang="ko-KR" altLang="en-US" sz="1300" dirty="0" smtClean="0">
                <a:latin typeface="+mn-ea"/>
              </a:rPr>
              <a:t>    </a:t>
            </a:r>
            <a:r>
              <a:rPr lang="en-US" altLang="ko-KR" sz="1300" dirty="0" smtClean="0">
                <a:latin typeface="+mn-ea"/>
              </a:rPr>
              <a:t>-</a:t>
            </a:r>
            <a:r>
              <a:rPr lang="en-US" altLang="ko-KR" sz="1300" dirty="0" smtClean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300" dirty="0">
                <a:latin typeface="+mn-ea"/>
                <a:sym typeface="Wingdings" panose="05000000000000000000" pitchFamily="2" charset="2"/>
              </a:rPr>
              <a:t>NTWRK </a:t>
            </a:r>
            <a:r>
              <a:rPr lang="en-US" altLang="ko-KR" sz="1300" dirty="0">
                <a:latin typeface="+mn-ea"/>
              </a:rPr>
              <a:t>= </a:t>
            </a:r>
            <a:r>
              <a:rPr lang="ko-KR" altLang="en-US" sz="1300" dirty="0" err="1">
                <a:latin typeface="+mn-ea"/>
              </a:rPr>
              <a:t>콘텐츠</a:t>
            </a:r>
            <a:r>
              <a:rPr lang="ko-KR" altLang="en-US" sz="1300" dirty="0">
                <a:latin typeface="+mn-ea"/>
              </a:rPr>
              <a:t> 자체를 흥미롭게 만드는 데에 더 </a:t>
            </a:r>
            <a:r>
              <a:rPr lang="ko-KR" altLang="en-US" sz="1300" dirty="0" smtClean="0">
                <a:latin typeface="+mn-ea"/>
              </a:rPr>
              <a:t>집중</a:t>
            </a:r>
            <a:endParaRPr lang="ko-KR" altLang="en-US" sz="1300" dirty="0">
              <a:latin typeface="+mn-ea"/>
            </a:endParaRPr>
          </a:p>
          <a:p>
            <a:pPr fontAlgn="base"/>
            <a:endParaRPr lang="ko-KR" altLang="en-US" sz="400" dirty="0"/>
          </a:p>
        </p:txBody>
      </p:sp>
      <p:sp>
        <p:nvSpPr>
          <p:cNvPr id="11" name="TextBox 10"/>
          <p:cNvSpPr txBox="1"/>
          <p:nvPr/>
        </p:nvSpPr>
        <p:spPr>
          <a:xfrm>
            <a:off x="992560" y="2769895"/>
            <a:ext cx="5256584" cy="1369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pPr fontAlgn="base"/>
            <a:r>
              <a:rPr lang="ko-KR" altLang="en-US" sz="1400" b="1" dirty="0" smtClean="0"/>
              <a:t> </a:t>
            </a:r>
            <a:r>
              <a:rPr lang="ko-KR" altLang="en-US" sz="1400" b="1" dirty="0"/>
              <a:t>④ 문화적 순간 → </a:t>
            </a:r>
            <a:r>
              <a:rPr lang="ko-KR" altLang="en-US" sz="1400" b="1" dirty="0" err="1"/>
              <a:t>팬덤과</a:t>
            </a:r>
            <a:r>
              <a:rPr lang="ko-KR" altLang="en-US" sz="1400" b="1" dirty="0"/>
              <a:t> 커뮤니티</a:t>
            </a:r>
            <a:endParaRPr lang="en-US" altLang="ko-KR" sz="1400" b="1" dirty="0"/>
          </a:p>
          <a:p>
            <a:pPr fontAlgn="base"/>
            <a:r>
              <a:rPr lang="en-US" altLang="ko-KR" sz="900" dirty="0"/>
              <a:t>  </a:t>
            </a:r>
          </a:p>
          <a:p>
            <a:pPr fontAlgn="base"/>
            <a:r>
              <a:rPr lang="en-US" altLang="ko-KR" sz="1400" dirty="0" smtClean="0"/>
              <a:t>      </a:t>
            </a:r>
            <a:r>
              <a:rPr lang="en-US" altLang="ko-KR" sz="1400" dirty="0"/>
              <a:t>"</a:t>
            </a:r>
            <a:r>
              <a:rPr lang="ko-KR" altLang="en-US" sz="1400" dirty="0"/>
              <a:t>우리는 문화화 </a:t>
            </a:r>
            <a:r>
              <a:rPr lang="ko-KR" altLang="en-US" sz="1400" dirty="0" smtClean="0"/>
              <a:t>열정</a:t>
            </a:r>
            <a:r>
              <a:rPr lang="en-US" altLang="ko-KR" sz="1400" dirty="0" smtClean="0"/>
              <a:t>, </a:t>
            </a:r>
            <a:r>
              <a:rPr lang="ko-KR" altLang="en-US" sz="1400" dirty="0" err="1"/>
              <a:t>팬덤을</a:t>
            </a:r>
            <a:r>
              <a:rPr lang="ko-KR" altLang="en-US" sz="1400" dirty="0"/>
              <a:t> 파는 회사 입니다</a:t>
            </a:r>
            <a:r>
              <a:rPr lang="en-US" altLang="ko-KR" sz="1400" dirty="0"/>
              <a:t>.“</a:t>
            </a:r>
          </a:p>
          <a:p>
            <a:pPr fontAlgn="base"/>
            <a:r>
              <a:rPr lang="en-US" altLang="ko-KR" sz="1000" dirty="0" smtClean="0"/>
              <a:t>  </a:t>
            </a:r>
            <a:endParaRPr lang="en-US" altLang="ko-KR" sz="1000" dirty="0"/>
          </a:p>
          <a:p>
            <a:pPr fontAlgn="base"/>
            <a:r>
              <a:rPr lang="ko-KR" altLang="en-US" sz="1300" dirty="0" smtClean="0"/>
              <a:t>       </a:t>
            </a:r>
            <a:r>
              <a:rPr lang="en-US" altLang="ko-KR" sz="1300" dirty="0"/>
              <a:t>“NTWRK</a:t>
            </a:r>
            <a:r>
              <a:rPr lang="ko-KR" altLang="en-US" sz="1300" dirty="0"/>
              <a:t>의 모토는 </a:t>
            </a:r>
            <a:r>
              <a:rPr lang="en-US" altLang="ko-KR" sz="1300" dirty="0"/>
              <a:t>'</a:t>
            </a:r>
            <a:r>
              <a:rPr lang="ko-KR" altLang="en-US" sz="1300" dirty="0"/>
              <a:t>문화의 속도로 쇼핑</a:t>
            </a:r>
            <a:r>
              <a:rPr lang="en-US" altLang="ko-KR" sz="1300" dirty="0"/>
              <a:t>‘ </a:t>
            </a:r>
            <a:endParaRPr lang="en-US" altLang="ko-KR" sz="1300" dirty="0" smtClean="0"/>
          </a:p>
          <a:p>
            <a:pPr fontAlgn="base"/>
            <a:r>
              <a:rPr lang="en-US" altLang="ko-KR" sz="1300" dirty="0" smtClean="0"/>
              <a:t>        (</a:t>
            </a:r>
            <a:r>
              <a:rPr lang="en-US" altLang="ko-KR" sz="1300" dirty="0"/>
              <a:t>Shopping at the speed of culture) </a:t>
            </a:r>
            <a:r>
              <a:rPr lang="ko-KR" altLang="en-US" sz="1300" dirty="0" smtClean="0"/>
              <a:t>입니다</a:t>
            </a:r>
            <a:r>
              <a:rPr lang="en-US" altLang="ko-KR" sz="1300" dirty="0" smtClean="0"/>
              <a:t>”</a:t>
            </a:r>
            <a:r>
              <a:rPr lang="ko-KR" altLang="en-US" sz="1300" dirty="0" smtClean="0"/>
              <a:t> </a:t>
            </a:r>
            <a:endParaRPr lang="en-US" altLang="ko-KR" sz="1300" dirty="0"/>
          </a:p>
          <a:p>
            <a:pPr fontAlgn="base"/>
            <a:endParaRPr lang="ko-KR" altLang="en-US" sz="400" dirty="0"/>
          </a:p>
        </p:txBody>
      </p:sp>
      <p:sp>
        <p:nvSpPr>
          <p:cNvPr id="12" name="TextBox 11"/>
          <p:cNvSpPr txBox="1"/>
          <p:nvPr/>
        </p:nvSpPr>
        <p:spPr>
          <a:xfrm>
            <a:off x="992560" y="4861029"/>
            <a:ext cx="5256584" cy="1077218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/>
              <a:t>  </a:t>
            </a:r>
          </a:p>
          <a:p>
            <a:pPr algn="ctr" fontAlgn="base"/>
            <a:r>
              <a:rPr lang="ko-KR" altLang="en-US" sz="1400" b="1" dirty="0" smtClean="0"/>
              <a:t>홈쇼핑 스타일을 벗어나지 못하던 라이브 </a:t>
            </a:r>
            <a:r>
              <a:rPr lang="ko-KR" altLang="en-US" sz="1400" b="1" dirty="0" err="1" smtClean="0"/>
              <a:t>커머스를</a:t>
            </a:r>
            <a:r>
              <a:rPr lang="ko-KR" altLang="en-US" sz="1400" b="1" dirty="0" smtClean="0"/>
              <a:t> </a:t>
            </a:r>
            <a:endParaRPr lang="en-US" altLang="ko-KR" sz="1400" b="1" dirty="0" smtClean="0"/>
          </a:p>
          <a:p>
            <a:pPr algn="ctr" fontAlgn="base"/>
            <a:r>
              <a:rPr lang="ko-KR" altLang="en-US" sz="1400" b="1" dirty="0" smtClean="0"/>
              <a:t>재해석해서 </a:t>
            </a:r>
            <a:r>
              <a:rPr lang="ko-KR" altLang="en-US" sz="1400" b="1" dirty="0"/>
              <a:t>브랜드와 </a:t>
            </a:r>
            <a:r>
              <a:rPr lang="ko-KR" altLang="en-US" sz="1400" b="1" dirty="0" err="1"/>
              <a:t>크리에이터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고객들이 </a:t>
            </a:r>
            <a:r>
              <a:rPr lang="ko-KR" altLang="en-US" sz="1400" b="1" dirty="0" smtClean="0"/>
              <a:t>중요한</a:t>
            </a:r>
            <a:endParaRPr lang="en-US" altLang="ko-KR" sz="1400" b="1" dirty="0"/>
          </a:p>
          <a:p>
            <a:pPr algn="ctr" fontAlgn="base"/>
            <a:r>
              <a:rPr lang="ko-KR" altLang="en-US" sz="1400" b="1" dirty="0" smtClean="0"/>
              <a:t>문화적 </a:t>
            </a:r>
            <a:r>
              <a:rPr lang="ko-KR" altLang="en-US" sz="1400" b="1" dirty="0"/>
              <a:t>순간들을 나누면서 가장 </a:t>
            </a:r>
            <a:r>
              <a:rPr lang="ko-KR" altLang="en-US" sz="1400" b="1" dirty="0" err="1"/>
              <a:t>트렌디한</a:t>
            </a:r>
            <a:r>
              <a:rPr lang="ko-KR" altLang="en-US" sz="1400" b="1" dirty="0"/>
              <a:t> 상품을 </a:t>
            </a:r>
            <a:endParaRPr lang="en-US" altLang="ko-KR" sz="1400" b="1" dirty="0" smtClean="0"/>
          </a:p>
          <a:p>
            <a:pPr algn="ctr" fontAlgn="base"/>
            <a:r>
              <a:rPr lang="ko-KR" altLang="en-US" sz="1400" b="1" dirty="0" smtClean="0"/>
              <a:t>소비할 </a:t>
            </a:r>
            <a:r>
              <a:rPr lang="ko-KR" altLang="en-US" sz="1400" b="1" dirty="0"/>
              <a:t>수 있게 만들고 있는 </a:t>
            </a:r>
            <a:r>
              <a:rPr lang="ko-KR" altLang="en-US" sz="1400" b="1" dirty="0" smtClean="0"/>
              <a:t>회사 </a:t>
            </a:r>
            <a:endParaRPr lang="en-US" altLang="ko-KR" sz="1400" b="1" dirty="0"/>
          </a:p>
          <a:p>
            <a:pPr algn="ctr" fontAlgn="base"/>
            <a:endParaRPr lang="ko-KR" altLang="en-US" sz="400" b="1" dirty="0"/>
          </a:p>
        </p:txBody>
      </p:sp>
      <p:sp>
        <p:nvSpPr>
          <p:cNvPr id="3" name="아래쪽 화살표 2"/>
          <p:cNvSpPr/>
          <p:nvPr/>
        </p:nvSpPr>
        <p:spPr>
          <a:xfrm>
            <a:off x="1928664" y="4210055"/>
            <a:ext cx="3024336" cy="578966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0" descr="https://postfiles.pstatic.net/MjAyMjA1MjZfNDcg/MDAxNjUzNTQzNzA5NTMw.6Ca5jBqZxVx4pBrjLN-JEjO9EFVaqVcJ1qGjWMx3O24g.Jwi13yax4ZI1OpjWqQgnV6zwPgBlMCsSUIXyhT6Ka0kg.PNG.onandmecom/image.png?type=w9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84" y="1340768"/>
            <a:ext cx="2288704" cy="13240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6640288" y="2708920"/>
            <a:ext cx="22731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dirty="0" err="1"/>
              <a:t>스니커즈의</a:t>
            </a:r>
            <a:r>
              <a:rPr lang="ko-KR" altLang="en-US" sz="1200" b="1" dirty="0"/>
              <a:t> 모든 </a:t>
            </a:r>
            <a:r>
              <a:rPr lang="ko-KR" altLang="en-US" sz="1200" b="1" dirty="0" smtClean="0"/>
              <a:t>것 </a:t>
            </a:r>
            <a:r>
              <a:rPr lang="en-US" altLang="ko-KR" sz="1200" b="1" dirty="0"/>
              <a:t>'</a:t>
            </a:r>
            <a:r>
              <a:rPr lang="ko-KR" altLang="en-US" sz="1200" b="1" dirty="0" err="1"/>
              <a:t>솔드</a:t>
            </a:r>
            <a:r>
              <a:rPr lang="ko-KR" altLang="en-US" sz="1200" b="1" dirty="0"/>
              <a:t> </a:t>
            </a:r>
            <a:r>
              <a:rPr lang="ko-KR" altLang="en-US" sz="1200" b="1" dirty="0" smtClean="0"/>
              <a:t>아웃</a:t>
            </a:r>
            <a:endParaRPr lang="ko-KR" altLang="en-US" sz="1200" b="1" dirty="0"/>
          </a:p>
        </p:txBody>
      </p:sp>
      <p:pic>
        <p:nvPicPr>
          <p:cNvPr id="18" name="Picture 6" descr="https://postfiles.pstatic.net/MjAyMjA1MjZfODEg/MDAxNjUzNTQwMzE5NDYw.D9UDUXboP3lSY4FakhOSVtBPlVmNGQqnpWYCxWvW8Gkg.-JialHZFyeLRLiGIvfT9vAz7JMEMA1NV_RsCTHoPZtYg.PNG.onandmecom/image.png?type=w96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84" y="4499537"/>
            <a:ext cx="2417168" cy="14387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postfiles.pstatic.net/MjAyMjA1MjZfMTM1/MDAxNjUzNTQzNjgzNzE1.gVy4YIIAadu6lFw7J1kRMsbBp0cGdQ-LotBmXhpUIrAg.zVm8ID9NJCpXyf6mkzibulWpgXrG3LuOHPDV5h4VRvQg.PNG.onandmecom/image.png?type=w96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84" y="2985919"/>
            <a:ext cx="2417168" cy="10911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1" name="직사각형 20"/>
          <p:cNvSpPr/>
          <p:nvPr/>
        </p:nvSpPr>
        <p:spPr>
          <a:xfrm>
            <a:off x="6705550" y="4077072"/>
            <a:ext cx="23519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dirty="0"/>
              <a:t>연예</a:t>
            </a:r>
            <a:r>
              <a:rPr lang="en-US" altLang="ko-KR" sz="1200" b="1" dirty="0"/>
              <a:t>, </a:t>
            </a:r>
            <a:r>
              <a:rPr lang="ko-KR" altLang="en-US" sz="1200" b="1" dirty="0" smtClean="0"/>
              <a:t>쇼핑 등 주제 </a:t>
            </a:r>
            <a:r>
              <a:rPr lang="en-US" altLang="ko-KR" sz="1200" b="1" dirty="0"/>
              <a:t>'</a:t>
            </a:r>
            <a:r>
              <a:rPr lang="ko-KR" altLang="en-US" sz="1200" b="1" dirty="0" err="1" smtClean="0"/>
              <a:t>언힌지드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미디어와 </a:t>
            </a:r>
            <a:r>
              <a:rPr lang="ko-KR" altLang="en-US" sz="2000" b="1" dirty="0" err="1">
                <a:solidFill>
                  <a:schemeClr val="bg1"/>
                </a:solidFill>
              </a:rPr>
              <a:t>커머스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</a:rPr>
              <a:t>엔터를</a:t>
            </a:r>
            <a:r>
              <a:rPr lang="ko-KR" altLang="en-US" sz="2000" b="1" dirty="0">
                <a:solidFill>
                  <a:schemeClr val="bg1"/>
                </a:solidFill>
              </a:rPr>
              <a:t> 통합한 </a:t>
            </a:r>
            <a:r>
              <a:rPr lang="ko-KR" altLang="en-US" sz="2000" b="1" dirty="0" err="1">
                <a:solidFill>
                  <a:schemeClr val="bg1"/>
                </a:solidFill>
              </a:rPr>
              <a:t>이커머스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3.0 : NTWRK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(2/2)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8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26</a:t>
            </a:fld>
            <a:endParaRPr lang="ko-KR" altLang="en-US">
              <a:uFillTx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임원 평가에 고객 만족 도입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268760"/>
            <a:ext cx="8064896" cy="51125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21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직사각형 116"/>
          <p:cNvSpPr/>
          <p:nvPr/>
        </p:nvSpPr>
        <p:spPr>
          <a:xfrm>
            <a:off x="-159568" y="-99392"/>
            <a:ext cx="10225136" cy="8640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진화하는 커뮤니티 플랫폼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268760"/>
            <a:ext cx="8409384" cy="5014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94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99300" y="5205713"/>
            <a:ext cx="2311400" cy="469446"/>
          </a:xfrm>
        </p:spPr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28</a:t>
            </a:fld>
            <a:endParaRPr lang="ko-KR" altLang="en-US" dirty="0">
              <a:uFillTx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40598" y="908720"/>
            <a:ext cx="7176797" cy="703687"/>
          </a:xfrm>
          <a:prstGeom prst="rect">
            <a:avLst/>
          </a:prstGeom>
        </p:spPr>
        <p:txBody>
          <a:bodyPr wrap="square" lIns="87282" tIns="43641" rIns="87282" bIns="43641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Investment</a:t>
            </a:r>
            <a:endParaRPr lang="ko-KR" altLang="en-US" sz="4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770" name="Picture 2" descr="Maha Abouelenein on Twitter | Entrepreneur startups, Show and tell, Start 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16" y="10589"/>
            <a:ext cx="3008784" cy="445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One of the only ways to getout of aright box is to inventYour way out in 2020 | Quotes to live by, Start up, Entrepreneur quo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3224808" cy="227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Handwriting Text Think Like An Entrepreneur. Concept Meaning Have An Entrepreneurship Mind Start Up Strategy Keyboard Stock Image - Image of focus, intellectual: 13477079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8917"/>
            <a:ext cx="3224808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ENTREPRENEUR USA DROPSHIPPING AFFILIATION SHOPIFY MONEY START UP TAI LOPEZ GRANT CARDONNE DEALh… | Motivational quotes for life, Isnpirational quotes, Man up quo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509120"/>
            <a:ext cx="3224809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Entrepreneur's Startups Back Issue Fall 2017 (Digital) in 2020 | Entrepreneur startups, Business magazine, Start u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16" y="-27385"/>
            <a:ext cx="3528392" cy="448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352600" y="2454887"/>
            <a:ext cx="7176797" cy="1011464"/>
          </a:xfrm>
          <a:prstGeom prst="rect">
            <a:avLst/>
          </a:prstGeom>
        </p:spPr>
        <p:txBody>
          <a:bodyPr wrap="square" lIns="87282" tIns="43641" rIns="87282" bIns="43641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Start-Up</a:t>
            </a:r>
            <a:endParaRPr lang="ko-KR" altLang="en-US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782" name="Picture 14" descr="Start Up Company Diagram Advice Steps Instructions Stock Illustration - Illustration of deal, entrepreneur: 3876967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44" y="4461092"/>
            <a:ext cx="3294956" cy="239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4" name="Picture 16" descr="2014 NFL season preview -- analysis, game-by-game predictions, more for every team 2014 NFL Preview: Analysis, predictions, mor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16" y="4509120"/>
            <a:ext cx="3238500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99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직사각형 116"/>
          <p:cNvSpPr/>
          <p:nvPr/>
        </p:nvSpPr>
        <p:spPr>
          <a:xfrm>
            <a:off x="-159568" y="-99392"/>
            <a:ext cx="10225136" cy="4320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32520" y="620690"/>
            <a:ext cx="878497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 smtClean="0"/>
              <a:t>      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6536" y="1556794"/>
            <a:ext cx="8208912" cy="1969770"/>
          </a:xfrm>
          <a:prstGeom prst="rect">
            <a:avLst/>
          </a:prstGeom>
          <a:solidFill>
            <a:srgbClr val="00206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en-US" altLang="ko-KR" sz="3600" b="1" dirty="0" smtClean="0">
                <a:solidFill>
                  <a:schemeClr val="bg1"/>
                </a:solidFill>
              </a:rPr>
              <a:t>Entrepreneurship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과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Leadership</a:t>
            </a:r>
          </a:p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Startup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의 교본 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3200" b="1" dirty="0" err="1" smtClean="0">
                <a:solidFill>
                  <a:schemeClr val="bg1"/>
                </a:solidFill>
              </a:rPr>
              <a:t>Warby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 Parker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53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직사각형 116"/>
          <p:cNvSpPr/>
          <p:nvPr/>
        </p:nvSpPr>
        <p:spPr>
          <a:xfrm>
            <a:off x="-159568" y="-99392"/>
            <a:ext cx="10225136" cy="4320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64568" y="1340768"/>
            <a:ext cx="7488832" cy="1384995"/>
          </a:xfrm>
          <a:prstGeom prst="rect">
            <a:avLst/>
          </a:prstGeom>
          <a:solidFill>
            <a:srgbClr val="00206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altLang="ko-KR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    </a:t>
            </a:r>
          </a:p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수업 운영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강의 계획</a:t>
            </a:r>
            <a:endParaRPr lang="en-US" altLang="ko-KR" sz="40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en-US" altLang="ko-KR" sz="400" b="1" dirty="0">
                <a:solidFill>
                  <a:schemeClr val="bg1"/>
                </a:solidFill>
              </a:rPr>
              <a:t> </a:t>
            </a:r>
            <a:r>
              <a:rPr lang="en-US" altLang="ko-KR" sz="400" b="1" dirty="0" smtClean="0">
                <a:solidFill>
                  <a:schemeClr val="bg1"/>
                </a:solidFill>
              </a:rPr>
              <a:t>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50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99300" y="6736283"/>
            <a:ext cx="2311400" cy="365125"/>
          </a:xfrm>
        </p:spPr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30</a:t>
            </a:fld>
            <a:endParaRPr lang="ko-KR" altLang="en-US">
              <a:uFillTx/>
            </a:endParaRPr>
          </a:p>
        </p:txBody>
      </p:sp>
      <p:pic>
        <p:nvPicPr>
          <p:cNvPr id="13321" name="Picture 9" descr="안경 산업의 판도를 바꾸다!와비파커(Warby Parker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736" y="2457905"/>
            <a:ext cx="3510012" cy="3744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+제너럴바이오 #비코프인증 #비콥인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72" y="2624718"/>
            <a:ext cx="2376264" cy="3240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20552" y="1412776"/>
            <a:ext cx="8352928" cy="49244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Data Curation</a:t>
            </a:r>
          </a:p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 </a:t>
            </a:r>
            <a:r>
              <a:rPr lang="en-US" altLang="ko-KR" sz="600" b="1" dirty="0" smtClean="0">
                <a:solidFill>
                  <a:schemeClr val="bg1"/>
                </a:solidFill>
              </a:rPr>
              <a:t> 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0552" y="1916832"/>
            <a:ext cx="8352928" cy="67710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사용자가 데이터와 상호작용하고 이해하여 분석 결과를 생성하는데 데이터를 사용할 수 있도록 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필요한 데이터 원본을 식별하고 그 데이터를 비즈니스 </a:t>
            </a:r>
            <a:r>
              <a:rPr lang="ko-KR" altLang="en-US" sz="1300" dirty="0" err="1" smtClean="0">
                <a:solidFill>
                  <a:schemeClr val="tx1"/>
                </a:solidFill>
              </a:rPr>
              <a:t>켄텍스트와</a:t>
            </a:r>
            <a:r>
              <a:rPr lang="ko-KR" altLang="en-US" sz="1300" dirty="0" smtClean="0">
                <a:solidFill>
                  <a:schemeClr val="tx1"/>
                </a:solidFill>
              </a:rPr>
              <a:t> 연계하는 프로세스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</a:t>
            </a:r>
            <a:r>
              <a:rPr lang="en-US" altLang="ko-KR" sz="600" dirty="0" smtClean="0">
                <a:solidFill>
                  <a:schemeClr val="tx1"/>
                </a:solidFill>
              </a:rPr>
              <a:t> 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414" y="4712950"/>
            <a:ext cx="2830066" cy="13325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414" y="3056766"/>
            <a:ext cx="2830066" cy="13681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스타트업의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교본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데이터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큐레이션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최초 기업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Warby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Parker (1/14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049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0552" y="3977769"/>
            <a:ext cx="5616624" cy="20467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3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*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세계에서 가장 혁신적인 기업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미국 경제매체인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패스트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컴퍼니 선정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  <a:p>
            <a:pPr fontAlgn="base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</a:t>
            </a:r>
          </a:p>
          <a:p>
            <a:pPr fontAlgn="base"/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다윗이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골리앗을 이길 수 있음을 처음으로 보여주었고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fontAlgn="base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</a:p>
          <a:p>
            <a:pPr fontAlgn="base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-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애덤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그랜트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와튼스툴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교수가 창업자들이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답답해서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fontAlgn="base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투자를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안 했는데 이것이 일생의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실수라고 함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.</a:t>
            </a:r>
          </a:p>
          <a:p>
            <a:pPr fontAlgn="base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</a:p>
          <a:p>
            <a:pPr fontAlgn="base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-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펜실베니아대학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동창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명이 창업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fontAlgn="base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</a:p>
          <a:p>
            <a:pPr fontAlgn="base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- 2021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매출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5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억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5,000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만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$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예상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fontAlgn="base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</a:p>
          <a:p>
            <a:pPr fontAlgn="base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- 2021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9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월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29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일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나스닥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상장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60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억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$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가치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99300" y="6128133"/>
            <a:ext cx="2311400" cy="365125"/>
          </a:xfrm>
        </p:spPr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31</a:t>
            </a:fld>
            <a:endParaRPr lang="ko-KR" altLang="en-US"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0552" y="1412776"/>
            <a:ext cx="8352928" cy="4924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Wayby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Parker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새로운 시도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 </a:t>
            </a:r>
            <a:r>
              <a:rPr lang="en-US" altLang="ko-KR" sz="600" b="1" dirty="0" smtClean="0">
                <a:solidFill>
                  <a:schemeClr val="bg1"/>
                </a:solidFill>
              </a:rPr>
              <a:t> 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0552" y="1916832"/>
            <a:ext cx="8352928" cy="170816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pPr fontAlgn="base"/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중고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상품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가지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샘플을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USPS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우체국을 통해 보내줌 통상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일 소요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반송우표 포함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  <a:p>
            <a:pPr fontAlgn="base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fontAlgn="base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샘플을 반송하지 않으면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95$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과금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사전 카드오픈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  <a:p>
            <a:pPr fontAlgn="base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pPr fontAlgn="base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의사 처방포함 반송하면 렌즈까지 맞추어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송부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fontAlgn="base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pPr fontAlgn="base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#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warbyhometryon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해서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SNS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에 올리면 피드백 줌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fontAlgn="base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fontAlgn="base"/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- 1+1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기부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하나의 안경이 팔리면 어려운 사람에게 안경하나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기부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</a:t>
            </a:r>
            <a:r>
              <a:rPr lang="en-US" altLang="ko-KR" sz="600" dirty="0" smtClean="0">
                <a:solidFill>
                  <a:schemeClr val="tx1"/>
                </a:solidFill>
              </a:rPr>
              <a:t> 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312" y="2038926"/>
            <a:ext cx="1512168" cy="945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 descr="안경 산업의 판도를 바꾸다!와비파커(Warby Parker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208" y="2912750"/>
            <a:ext cx="2448272" cy="3096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직사각형 9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Warby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Parker : D2C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모델의 시조새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(2/14) </a:t>
            </a:r>
          </a:p>
        </p:txBody>
      </p:sp>
    </p:spTree>
    <p:extLst>
      <p:ext uri="{BB962C8B-B14F-4D97-AF65-F5344CB8AC3E}">
        <p14:creationId xmlns:p14="http://schemas.microsoft.com/office/powerpoint/2010/main" val="152339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0552" y="3645024"/>
            <a:ext cx="5688632" cy="12618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*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펜실베이니아대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와튼스쿨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재학생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데이브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길보아의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불편함 경험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- 2008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태국 여행 중에 안경을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분실하고 안경 없이 버팀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- “200$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면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휴대전화를 살 수 있는데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왜 안경은 살 수 없는 거지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?”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-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동창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명과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품질 좋고 저렴한 안경을 온라인에서 판매하자고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결정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32</a:t>
            </a:fld>
            <a:endParaRPr lang="ko-KR" altLang="en-US">
              <a:uFillTx/>
            </a:endParaRPr>
          </a:p>
        </p:txBody>
      </p: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232" y="3645024"/>
            <a:ext cx="2232248" cy="2520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sp>
        <p:nvSpPr>
          <p:cNvPr id="8" name="TextBox 7"/>
          <p:cNvSpPr txBox="1"/>
          <p:nvPr/>
        </p:nvSpPr>
        <p:spPr>
          <a:xfrm>
            <a:off x="920552" y="1412776"/>
            <a:ext cx="8352928" cy="5386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성공 비결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400" b="1" dirty="0">
                <a:solidFill>
                  <a:schemeClr val="bg1"/>
                </a:solidFill>
              </a:rPr>
              <a:t>기존 서비스의 불편을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개선 </a:t>
            </a:r>
            <a:r>
              <a:rPr lang="en-US" altLang="ko-KR" sz="14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소비자의 편의성 해결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300" b="1" dirty="0">
                <a:solidFill>
                  <a:schemeClr val="bg1"/>
                </a:solidFill>
              </a:rPr>
              <a:t>  </a:t>
            </a:r>
            <a:endParaRPr lang="ko-KR" altLang="en-US" sz="3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0552" y="1887215"/>
            <a:ext cx="8352928" cy="143116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미국은 안경이 고가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안경을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잃어버리거나 망가뜨리면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500 ~ 600$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가량 지출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검안사로부터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안경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처방전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100 ~ 200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$ +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안경테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가격은 평균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242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$ +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렌즈 평균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113$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추가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-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시력이 두 차례나 바뀌었지만 안경 구매 값이 너무 비싸 구매하지 못하는 사람이 다수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2.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안경은 매장에서만 구매 가능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</a:t>
            </a:r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0552" y="5165030"/>
            <a:ext cx="5688632" cy="10002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- 2010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월 안경 판매 전문 웹사이트 </a:t>
            </a:r>
            <a:r>
              <a:rPr lang="en-US" altLang="ko-KR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Warby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Parker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오픈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- 1950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년대 유명한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작가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잭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케루악의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소설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주인공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이름에서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사명 결정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오프라인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중심이던 기존 안경시장을 뒤흔든 혁신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기업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Warby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Parker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의 탄생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(3/14)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13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99300" y="6160219"/>
            <a:ext cx="2311400" cy="365125"/>
          </a:xfrm>
        </p:spPr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33</a:t>
            </a:fld>
            <a:endParaRPr lang="ko-KR" altLang="en-US">
              <a:uFillTx/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344" y="2489428"/>
            <a:ext cx="3241104" cy="1549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20552" y="1412776"/>
            <a:ext cx="8352928" cy="53860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미국 안경 시장의 독점 구조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300" b="1" dirty="0">
                <a:solidFill>
                  <a:schemeClr val="bg1"/>
                </a:solidFill>
              </a:rPr>
              <a:t>  </a:t>
            </a:r>
            <a:endParaRPr lang="ko-KR" altLang="en-US" sz="3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0552" y="1887215"/>
            <a:ext cx="8352928" cy="4924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안경태 브랜드의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80%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이상을 소유한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록소티카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이탈리아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때문에 가격이 비정상적으로 고가</a:t>
            </a:r>
            <a:r>
              <a:rPr lang="en-US" altLang="ko-KR" sz="7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</a:t>
            </a:r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0552" y="4201486"/>
            <a:ext cx="8352928" cy="53860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기존 유통 독점을 파괴하기 위한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D2C ecommerce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로 안경 가격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1/5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로 인하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300" b="1" dirty="0">
                <a:solidFill>
                  <a:schemeClr val="bg1"/>
                </a:solidFill>
              </a:rPr>
              <a:t>  </a:t>
            </a:r>
            <a:endParaRPr lang="ko-KR" altLang="en-US" sz="3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0552" y="4675925"/>
            <a:ext cx="8352928" cy="15081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사내 디자인을 통해 로열티를 제거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2.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라이방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같은 세계 유명 브랜드와 동일한 재료로 동일한 공장에서 생산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중국 생산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3.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복잡한 유통 과정을 축소하고 직접 소비자에게 판매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온라인 판매로 매장 운영비 절감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</a:t>
            </a:r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4016896" y="2492896"/>
            <a:ext cx="1512168" cy="15458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2573522"/>
            <a:ext cx="2674193" cy="1381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2" descr="[Good컬쳐]사람들의 눈과 마음을 밝히다 – 착한 안경, 와비파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233" y="5407082"/>
            <a:ext cx="2232248" cy="9997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8" name="직사각형 17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비즈니스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모델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1 : Digital Native Brand (D2C) (4/14) </a:t>
            </a:r>
          </a:p>
        </p:txBody>
      </p:sp>
    </p:spTree>
    <p:extLst>
      <p:ext uri="{BB962C8B-B14F-4D97-AF65-F5344CB8AC3E}">
        <p14:creationId xmlns:p14="http://schemas.microsoft.com/office/powerpoint/2010/main" val="205746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34</a:t>
            </a:fld>
            <a:endParaRPr lang="ko-KR" altLang="en-US">
              <a:uFillTx/>
            </a:endParaRPr>
          </a:p>
        </p:txBody>
      </p:sp>
      <p:pic>
        <p:nvPicPr>
          <p:cNvPr id="16386" name="Picture 2" descr="와비파커는 애플리케이션 증강현실(AR) 기술을 활용해 자신에게 어울리는 안경테를 고를 수 있다. [와비파커 홈페이지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454" y="4380309"/>
            <a:ext cx="2661642" cy="18322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3717032"/>
            <a:ext cx="2952328" cy="2088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13" descr="‘온라인 안경 판매’ 암초…안경사협회 “끝까지 싸운다” 반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52" y="3717032"/>
            <a:ext cx="2952328" cy="2304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20552" y="1412776"/>
            <a:ext cx="8352928" cy="5386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고객은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와비파커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홈페이지에서 최대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개의 안경테를 골라 집으로 배송 받을 수 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있다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300" b="1" dirty="0">
                <a:solidFill>
                  <a:schemeClr val="bg1"/>
                </a:solidFill>
              </a:rPr>
              <a:t>  </a:t>
            </a:r>
            <a:endParaRPr lang="ko-KR" altLang="en-US" sz="3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0552" y="1887215"/>
            <a:ext cx="8352928" cy="140038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- 5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일간 안경테를 체험해본 뒤 마음에 드는 것을 선택해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구매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배송료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무료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스마트폰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앱에서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증강현실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AR)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로 다양한 안경테를 착용한 자신의 모습을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확인 가능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제품 대부분을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95$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에 판매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기본 사양의 렌즈까지 포함된 가격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- 2021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활성 고객 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200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만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명 이상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</a:t>
            </a:r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비즈니스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모델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2 : At Home Try On (Try Before You Buy) (5/14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37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35</a:t>
            </a:fld>
            <a:endParaRPr lang="ko-KR" altLang="en-US">
              <a:uFillTx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3645024"/>
            <a:ext cx="3755007" cy="2328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0" y="3671664"/>
            <a:ext cx="3328888" cy="23042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20552" y="1412776"/>
            <a:ext cx="8352928" cy="5386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온라인 혁명가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와비파커가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오프라인 확대에 사활을 거는 이유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300" b="1" dirty="0" smtClean="0">
                <a:solidFill>
                  <a:schemeClr val="bg1"/>
                </a:solidFill>
              </a:rPr>
              <a:t>  </a:t>
            </a:r>
            <a:endParaRPr lang="ko-KR" altLang="en-US" sz="3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0552" y="1895053"/>
            <a:ext cx="8352928" cy="140038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D2C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기업들이 온라인상에서 고객을 확보하는 데 드는 비용이 갈수록 높아지고 있기 때문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2020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5,590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만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$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적자의 요인은 온라인 마케팅 및 광고비용 증가가 주원인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신규 고객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명을 확보하는 데 드는 비용은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2019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27$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에서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2020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40$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로 상승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공격적인 오프라인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출점과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마케팅 및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광고 비용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증가는 당분간 큰 부담으로 작용할 전망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</a:t>
            </a:r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비즈니스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모델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3 : Off-Line Show Room (6/14) </a:t>
            </a:r>
          </a:p>
        </p:txBody>
      </p:sp>
    </p:spTree>
    <p:extLst>
      <p:ext uri="{BB962C8B-B14F-4D97-AF65-F5344CB8AC3E}">
        <p14:creationId xmlns:p14="http://schemas.microsoft.com/office/powerpoint/2010/main" val="119549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99300" y="5965678"/>
            <a:ext cx="2311400" cy="365125"/>
          </a:xfrm>
        </p:spPr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36</a:t>
            </a:fld>
            <a:endParaRPr lang="ko-KR" altLang="en-US">
              <a:uFillTx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703" y="3284984"/>
            <a:ext cx="3739147" cy="2808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26" y="3284984"/>
            <a:ext cx="3757266" cy="2880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20552" y="1412776"/>
            <a:ext cx="8352928" cy="5386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자신이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쓴 안경을 지인들에게 보여주고 어울리는 것을 추천 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받음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300" b="1" dirty="0" smtClean="0">
                <a:solidFill>
                  <a:schemeClr val="bg1"/>
                </a:solidFill>
              </a:rPr>
              <a:t>  </a:t>
            </a:r>
            <a:endParaRPr lang="ko-KR" altLang="en-US" sz="3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0552" y="1895053"/>
            <a:ext cx="8352928" cy="104644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온라인으로 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개의 프레임을 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주간 직접 착용하고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</a:p>
          <a:p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자신이 </a:t>
            </a:r>
            <a:r>
              <a:rPr lang="ko-KR" altLang="en-US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쓴 안경을 지인들에게 보여주고 어울리는 것을 추천 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받은 후 주문</a:t>
            </a:r>
            <a:endParaRPr lang="en-US" altLang="ko-KR" sz="13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기존 고객의 모든 여정의 가장 불편한 지점인 오프라인 매장에서의 긴 시간 경험을 해소 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</a:t>
            </a:r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비즈니스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모델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4 : Social Media Marketing (7/14) </a:t>
            </a:r>
          </a:p>
        </p:txBody>
      </p:sp>
    </p:spTree>
    <p:extLst>
      <p:ext uri="{BB962C8B-B14F-4D97-AF65-F5344CB8AC3E}">
        <p14:creationId xmlns:p14="http://schemas.microsoft.com/office/powerpoint/2010/main" val="12045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37</a:t>
            </a:fld>
            <a:endParaRPr lang="ko-KR" altLang="en-US">
              <a:uFillTx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2996952"/>
            <a:ext cx="3672408" cy="2808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20552" y="1412776"/>
            <a:ext cx="8352928" cy="5386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신선하고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호기심을 자극하며 유쾌한 이름을 찾기 위한 노력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300" b="1" dirty="0" smtClean="0">
                <a:solidFill>
                  <a:schemeClr val="bg1"/>
                </a:solidFill>
              </a:rPr>
              <a:t>  </a:t>
            </a:r>
            <a:endParaRPr lang="ko-KR" altLang="en-US" sz="3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0552" y="1895053"/>
            <a:ext cx="8352928" cy="83099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1,500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명의 설문 조사</a:t>
            </a:r>
            <a:endParaRPr lang="en-US" altLang="ko-KR" sz="13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소설 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‘Jack Kerouac’ 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속 주인공 </a:t>
            </a:r>
            <a:r>
              <a:rPr lang="ko-KR" altLang="en-US" sz="13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와비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3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파터와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3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잭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3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파커의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이름을 따서 작명 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</a:t>
            </a:r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pic>
        <p:nvPicPr>
          <p:cNvPr id="10244" name="Picture 4" descr="와비 파커(Warby Parker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040" y="2996183"/>
            <a:ext cx="3672408" cy="320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브랜딩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회사 이름 제작에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6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개월 소요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(8/14) </a:t>
            </a:r>
          </a:p>
        </p:txBody>
      </p:sp>
    </p:spTree>
    <p:extLst>
      <p:ext uri="{BB962C8B-B14F-4D97-AF65-F5344CB8AC3E}">
        <p14:creationId xmlns:p14="http://schemas.microsoft.com/office/powerpoint/2010/main" val="103409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38</a:t>
            </a:fld>
            <a:endParaRPr lang="ko-KR" altLang="en-US">
              <a:uFillTx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79" y="764704"/>
            <a:ext cx="3240361" cy="580526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556792"/>
            <a:ext cx="4032448" cy="4202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브랜딩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세상에 단 하나인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부비새의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블루 컬러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(9/14) </a:t>
            </a:r>
          </a:p>
        </p:txBody>
      </p:sp>
    </p:spTree>
    <p:extLst>
      <p:ext uri="{BB962C8B-B14F-4D97-AF65-F5344CB8AC3E}">
        <p14:creationId xmlns:p14="http://schemas.microsoft.com/office/powerpoint/2010/main" val="183710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39</a:t>
            </a:fld>
            <a:endParaRPr lang="ko-KR" altLang="en-US">
              <a:uFillTx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16" y="3000021"/>
            <a:ext cx="2592288" cy="1509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16" y="4797152"/>
            <a:ext cx="2592288" cy="1388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296" y="4005064"/>
            <a:ext cx="2761955" cy="19442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6" y="3000022"/>
            <a:ext cx="2294222" cy="1480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4448944" y="3501008"/>
            <a:ext cx="1584176" cy="2088232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20552" y="1412776"/>
            <a:ext cx="8352928" cy="5386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고객의 가격 저항선 파악을 통한 합리적 가격 정책 결정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300" b="1" dirty="0" smtClean="0">
                <a:solidFill>
                  <a:schemeClr val="bg1"/>
                </a:solidFill>
              </a:rPr>
              <a:t>  </a:t>
            </a:r>
            <a:endParaRPr lang="ko-KR" altLang="en-US" sz="3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0552" y="1895053"/>
            <a:ext cx="8352928" cy="83099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가격은 품질을 보증하는 지표</a:t>
            </a:r>
            <a:endParaRPr lang="en-US" altLang="ko-KR" sz="13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무작위로 고객 설문 조사 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 100$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가 저항선 파악 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</a:t>
            </a:r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브랜딩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가격 정책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95$ (10/14) </a:t>
            </a:r>
          </a:p>
        </p:txBody>
      </p:sp>
    </p:spTree>
    <p:extLst>
      <p:ext uri="{BB962C8B-B14F-4D97-AF65-F5344CB8AC3E}">
        <p14:creationId xmlns:p14="http://schemas.microsoft.com/office/powerpoint/2010/main" val="168999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59568" y="-99392"/>
            <a:ext cx="10225136" cy="4320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4</a:t>
            </a:fld>
            <a:endParaRPr lang="ko-KR" altLang="en-US">
              <a:uFillTx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76536" y="1439486"/>
            <a:ext cx="6732748" cy="455509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600" b="1" dirty="0" smtClean="0">
                <a:latin typeface="+mn-ea"/>
                <a:cs typeface="함초롬돋움" panose="020B0604000101010101" pitchFamily="50" charset="-127"/>
              </a:rPr>
              <a:t>    </a:t>
            </a:r>
            <a:endParaRPr lang="en-US" altLang="ko-KR" sz="600" b="1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400" b="1" dirty="0" smtClean="0">
                <a:latin typeface="+mn-ea"/>
                <a:cs typeface="함초롬돋움" panose="020B0604000101010101" pitchFamily="50" charset="-127"/>
              </a:rPr>
              <a:t>   @ </a:t>
            </a:r>
            <a:r>
              <a:rPr lang="ko-KR" altLang="ko-KR" sz="1400" b="1" dirty="0" err="1" smtClean="0">
                <a:latin typeface="+mn-ea"/>
                <a:cs typeface="함초롬돋움" panose="020B0604000101010101" pitchFamily="50" charset="-127"/>
              </a:rPr>
              <a:t>팬데믹</a:t>
            </a:r>
            <a:r>
              <a:rPr lang="en-US" altLang="ko-KR" sz="1400" b="1" dirty="0" smtClean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400" b="1" dirty="0" smtClean="0">
                <a:latin typeface="+mn-ea"/>
                <a:cs typeface="함초롬돋움" panose="020B0604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ko-KR" sz="1400" b="1" dirty="0" smtClean="0">
                <a:latin typeface="+mn-ea"/>
                <a:cs typeface="함초롬돋움" panose="020B0604000101010101" pitchFamily="50" charset="-127"/>
              </a:rPr>
              <a:t>노동혁명 촉발</a:t>
            </a:r>
            <a:r>
              <a:rPr lang="en-US" altLang="ko-KR" sz="1400" b="1" dirty="0" smtClean="0">
                <a:latin typeface="+mn-ea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800" dirty="0" smtClean="0">
                <a:latin typeface="+mn-ea"/>
                <a:cs typeface="함초롬돋움" panose="020B0604000101010101" pitchFamily="50" charset="-127"/>
              </a:rPr>
              <a:t>   </a:t>
            </a:r>
            <a:r>
              <a:rPr lang="en-US" altLang="ko-KR" sz="1400" dirty="0">
                <a:latin typeface="+mn-ea"/>
                <a:cs typeface="함초롬돋움" panose="020B0604000101010101" pitchFamily="50" charset="-127"/>
              </a:rPr>
              <a:t/>
            </a:r>
            <a:br>
              <a:rPr lang="en-US" altLang="ko-KR" sz="1400" dirty="0">
                <a:latin typeface="+mn-ea"/>
                <a:cs typeface="함초롬돋움" panose="020B0604000101010101" pitchFamily="50" charset="-127"/>
              </a:rPr>
            </a:b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    - </a:t>
            </a:r>
            <a:r>
              <a:rPr lang="ko-KR" altLang="ko-KR" sz="1300" dirty="0" smtClean="0">
                <a:latin typeface="+mn-ea"/>
                <a:cs typeface="함초롬돋움" panose="020B0604000101010101" pitchFamily="50" charset="-127"/>
              </a:rPr>
              <a:t>‘</a:t>
            </a:r>
            <a:r>
              <a:rPr lang="ko-KR" altLang="ko-KR" sz="1300" dirty="0">
                <a:latin typeface="+mn-ea"/>
                <a:cs typeface="함초롬돋움" panose="020B0604000101010101" pitchFamily="50" charset="-127"/>
              </a:rPr>
              <a:t>주간 몇 시간 노동이나 출퇴근</a:t>
            </a:r>
            <a:r>
              <a:rPr lang="ko-KR" altLang="ko-KR" sz="1300" dirty="0" smtClean="0">
                <a:latin typeface="+mn-ea"/>
                <a:cs typeface="함초롬돋움" panose="020B0604000101010101" pitchFamily="50" charset="-127"/>
              </a:rPr>
              <a:t>’ </a:t>
            </a:r>
            <a:r>
              <a:rPr lang="ko-KR" altLang="ko-KR" sz="1300" dirty="0">
                <a:latin typeface="+mn-ea"/>
                <a:cs typeface="함초롬돋움" panose="020B0604000101010101" pitchFamily="50" charset="-127"/>
              </a:rPr>
              <a:t>개념은 </a:t>
            </a:r>
            <a:r>
              <a:rPr lang="ko-KR" altLang="ko-KR" sz="1300" dirty="0" smtClean="0">
                <a:latin typeface="+mn-ea"/>
                <a:cs typeface="함초롬돋움" panose="020B0604000101010101" pitchFamily="50" charset="-127"/>
              </a:rPr>
              <a:t>사라질 것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이</a:t>
            </a:r>
            <a:r>
              <a:rPr lang="ko-KR" altLang="ko-KR" sz="1300" dirty="0" smtClean="0">
                <a:latin typeface="+mn-ea"/>
                <a:cs typeface="함초롬돋움" panose="020B0604000101010101" pitchFamily="50" charset="-127"/>
              </a:rPr>
              <a:t>다</a:t>
            </a:r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. </a:t>
            </a:r>
            <a:endParaRPr lang="en-US" altLang="ko-KR" sz="1300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6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+mn-ea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    - </a:t>
            </a:r>
            <a:r>
              <a:rPr lang="ko-KR" altLang="ko-KR" sz="1300" dirty="0" smtClean="0">
                <a:latin typeface="+mn-ea"/>
                <a:cs typeface="함초롬돋움" panose="020B0604000101010101" pitchFamily="50" charset="-127"/>
              </a:rPr>
              <a:t>생산성을 </a:t>
            </a:r>
            <a:r>
              <a:rPr lang="ko-KR" altLang="ko-KR" sz="1300" dirty="0">
                <a:latin typeface="+mn-ea"/>
                <a:cs typeface="함초롬돋움" panose="020B0604000101010101" pitchFamily="50" charset="-127"/>
              </a:rPr>
              <a:t>높이는 </a:t>
            </a:r>
            <a:r>
              <a:rPr lang="ko-KR" altLang="ko-KR" sz="1300" dirty="0" smtClean="0">
                <a:latin typeface="+mn-ea"/>
                <a:cs typeface="함초롬돋움" panose="020B0604000101010101" pitchFamily="50" charset="-127"/>
              </a:rPr>
              <a:t>것은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</a:t>
            </a:r>
            <a:r>
              <a:rPr lang="ko-KR" altLang="ko-KR" sz="1300" dirty="0" smtClean="0">
                <a:latin typeface="+mn-ea"/>
                <a:cs typeface="함초롬돋움" panose="020B0604000101010101" pitchFamily="50" charset="-127"/>
              </a:rPr>
              <a:t>얼마나 사람을 </a:t>
            </a:r>
            <a:r>
              <a:rPr lang="ko-KR" altLang="ko-KR" sz="1300" dirty="0">
                <a:latin typeface="+mn-ea"/>
                <a:cs typeface="함초롬돋움" panose="020B0604000101010101" pitchFamily="50" charset="-127"/>
              </a:rPr>
              <a:t>투입하지 않은가에 의해 </a:t>
            </a:r>
            <a:r>
              <a:rPr lang="ko-KR" altLang="ko-KR" sz="1300" dirty="0" smtClean="0">
                <a:latin typeface="+mn-ea"/>
                <a:cs typeface="함초롬돋움" panose="020B0604000101010101" pitchFamily="50" charset="-127"/>
              </a:rPr>
              <a:t>결정</a:t>
            </a:r>
            <a:endParaRPr lang="en-US" altLang="ko-KR" sz="1300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6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+mn-ea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   -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가상세계의 활성화</a:t>
            </a:r>
            <a:endParaRPr lang="en-US" altLang="ko-KR" sz="1300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latin typeface="+mn-ea"/>
                <a:cs typeface="함초롬돋움" panose="020B0604000101010101" pitchFamily="50" charset="-127"/>
              </a:rPr>
              <a:t>     </a:t>
            </a:r>
          </a:p>
          <a:p>
            <a:r>
              <a:rPr lang="en-US" altLang="ko-KR" sz="1400" b="1" dirty="0" smtClean="0">
                <a:latin typeface="+mn-ea"/>
                <a:cs typeface="함초롬돋움" panose="020B0604000101010101" pitchFamily="50" charset="-127"/>
              </a:rPr>
              <a:t>   @ </a:t>
            </a:r>
            <a:r>
              <a:rPr lang="ko-KR" altLang="en-US" sz="1400" b="1" dirty="0" smtClean="0">
                <a:latin typeface="+mn-ea"/>
                <a:cs typeface="함초롬돋움" panose="020B0604000101010101" pitchFamily="50" charset="-127"/>
              </a:rPr>
              <a:t>지구 온난화</a:t>
            </a:r>
            <a:endParaRPr lang="en-US" altLang="ko-KR" sz="1400" b="1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800" dirty="0" smtClean="0">
                <a:latin typeface="+mn-ea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   - </a:t>
            </a:r>
            <a:r>
              <a:rPr lang="ko-KR" altLang="ko-KR" sz="1300" dirty="0" smtClean="0">
                <a:latin typeface="+mn-ea"/>
                <a:cs typeface="함초롬돋움" panose="020B0604000101010101" pitchFamily="50" charset="-127"/>
              </a:rPr>
              <a:t>화석연료 </a:t>
            </a:r>
            <a:r>
              <a:rPr lang="ko-KR" altLang="ko-KR" sz="1300" dirty="0">
                <a:latin typeface="+mn-ea"/>
                <a:cs typeface="함초롬돋움" panose="020B0604000101010101" pitchFamily="50" charset="-127"/>
              </a:rPr>
              <a:t>자동차가 완전히 </a:t>
            </a:r>
            <a:r>
              <a:rPr lang="ko-KR" altLang="ko-KR" sz="1300" dirty="0" smtClean="0">
                <a:latin typeface="+mn-ea"/>
                <a:cs typeface="함초롬돋움" panose="020B0604000101010101" pitchFamily="50" charset="-127"/>
              </a:rPr>
              <a:t>사라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져</a:t>
            </a:r>
            <a:r>
              <a:rPr lang="ko-KR" altLang="ko-KR" sz="1300" dirty="0" smtClean="0">
                <a:latin typeface="+mn-ea"/>
                <a:cs typeface="함초롬돋움" panose="020B0604000101010101" pitchFamily="50" charset="-127"/>
              </a:rPr>
              <a:t> </a:t>
            </a:r>
            <a:endParaRPr lang="en-US" altLang="ko-KR" sz="1300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    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사람이 자동차를 운전하면 안 되는 </a:t>
            </a:r>
            <a:r>
              <a:rPr lang="ko-KR" altLang="ko-KR" sz="1300" dirty="0" smtClean="0">
                <a:latin typeface="+mn-ea"/>
                <a:cs typeface="함초롬돋움" panose="020B0604000101010101" pitchFamily="50" charset="-127"/>
              </a:rPr>
              <a:t>법안이 </a:t>
            </a:r>
            <a:r>
              <a:rPr lang="ko-KR" altLang="ko-KR" sz="1300" dirty="0">
                <a:latin typeface="+mn-ea"/>
                <a:cs typeface="함초롬돋움" panose="020B0604000101010101" pitchFamily="50" charset="-127"/>
              </a:rPr>
              <a:t>만들어 질 </a:t>
            </a:r>
            <a:r>
              <a:rPr lang="ko-KR" altLang="ko-KR" sz="1300" dirty="0" smtClean="0">
                <a:latin typeface="+mn-ea"/>
                <a:cs typeface="함초롬돋움" panose="020B0604000101010101" pitchFamily="50" charset="-127"/>
              </a:rPr>
              <a:t>것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이</a:t>
            </a:r>
            <a:r>
              <a:rPr lang="ko-KR" altLang="ko-KR" sz="1300" dirty="0" smtClean="0">
                <a:latin typeface="+mn-ea"/>
                <a:cs typeface="함초롬돋움" panose="020B0604000101010101" pitchFamily="50" charset="-127"/>
              </a:rPr>
              <a:t>다</a:t>
            </a:r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. </a:t>
            </a:r>
            <a:endParaRPr lang="en-US" altLang="ko-KR" sz="1300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 smtClean="0">
                <a:latin typeface="+mn-ea"/>
              </a:rPr>
              <a:t>         1) </a:t>
            </a:r>
            <a:r>
              <a:rPr lang="ko-KR" altLang="ko-KR" sz="1300" dirty="0" smtClean="0">
                <a:latin typeface="+mn-ea"/>
              </a:rPr>
              <a:t>디지털화폐를 </a:t>
            </a:r>
            <a:r>
              <a:rPr lang="ko-KR" altLang="ko-KR" sz="1300" dirty="0">
                <a:latin typeface="+mn-ea"/>
              </a:rPr>
              <a:t>사용할 것이고</a:t>
            </a:r>
            <a:r>
              <a:rPr lang="en-US" altLang="ko-KR" sz="1300" dirty="0">
                <a:latin typeface="+mn-ea"/>
              </a:rPr>
              <a:t>, </a:t>
            </a:r>
            <a:endParaRPr lang="en-US" altLang="ko-KR" sz="1300" dirty="0" smtClean="0">
              <a:latin typeface="+mn-ea"/>
            </a:endParaRPr>
          </a:p>
          <a:p>
            <a:endParaRPr lang="en-US" altLang="ko-KR" sz="1300" dirty="0" smtClean="0">
              <a:latin typeface="+mn-ea"/>
            </a:endParaRPr>
          </a:p>
          <a:p>
            <a:r>
              <a:rPr lang="en-US" altLang="ko-KR" sz="1300" dirty="0">
                <a:latin typeface="+mn-ea"/>
              </a:rPr>
              <a:t> </a:t>
            </a:r>
            <a:r>
              <a:rPr lang="en-US" altLang="ko-KR" sz="1300" dirty="0" smtClean="0">
                <a:latin typeface="+mn-ea"/>
              </a:rPr>
              <a:t>        2) </a:t>
            </a:r>
            <a:r>
              <a:rPr lang="ko-KR" altLang="ko-KR" sz="1300" dirty="0" err="1" smtClean="0">
                <a:latin typeface="+mn-ea"/>
              </a:rPr>
              <a:t>자율주행차를</a:t>
            </a:r>
            <a:r>
              <a:rPr lang="ko-KR" altLang="ko-KR" sz="1300" dirty="0" smtClean="0">
                <a:latin typeface="+mn-ea"/>
              </a:rPr>
              <a:t> </a:t>
            </a:r>
            <a:r>
              <a:rPr lang="ko-KR" altLang="ko-KR" sz="1300" dirty="0">
                <a:latin typeface="+mn-ea"/>
              </a:rPr>
              <a:t>탈 것이고</a:t>
            </a:r>
            <a:r>
              <a:rPr lang="en-US" altLang="ko-KR" sz="1300" dirty="0">
                <a:latin typeface="+mn-ea"/>
              </a:rPr>
              <a:t>, </a:t>
            </a:r>
            <a:endParaRPr lang="en-US" altLang="ko-KR" sz="1300" dirty="0" smtClean="0">
              <a:latin typeface="+mn-ea"/>
            </a:endParaRPr>
          </a:p>
          <a:p>
            <a:endParaRPr lang="en-US" altLang="ko-KR" sz="1300" dirty="0" smtClean="0">
              <a:latin typeface="+mn-ea"/>
            </a:endParaRPr>
          </a:p>
          <a:p>
            <a:r>
              <a:rPr lang="en-US" altLang="ko-KR" sz="1300" dirty="0">
                <a:latin typeface="+mn-ea"/>
              </a:rPr>
              <a:t> </a:t>
            </a:r>
            <a:r>
              <a:rPr lang="en-US" altLang="ko-KR" sz="1300" dirty="0" smtClean="0">
                <a:latin typeface="+mn-ea"/>
              </a:rPr>
              <a:t>        3) </a:t>
            </a:r>
            <a:r>
              <a:rPr lang="ko-KR" altLang="ko-KR" sz="1300" dirty="0" smtClean="0">
                <a:latin typeface="+mn-ea"/>
              </a:rPr>
              <a:t>상당 </a:t>
            </a:r>
            <a:r>
              <a:rPr lang="ko-KR" altLang="ko-KR" sz="1300" dirty="0">
                <a:latin typeface="+mn-ea"/>
              </a:rPr>
              <a:t>수가 </a:t>
            </a:r>
            <a:r>
              <a:rPr lang="ko-KR" altLang="ko-KR" sz="1300" dirty="0" smtClean="0">
                <a:latin typeface="+mn-ea"/>
              </a:rPr>
              <a:t>출퇴근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ko-KR" sz="1300" dirty="0" smtClean="0">
                <a:latin typeface="+mn-ea"/>
              </a:rPr>
              <a:t>없는 </a:t>
            </a:r>
            <a:r>
              <a:rPr lang="ko-KR" altLang="ko-KR" sz="1300" dirty="0">
                <a:latin typeface="+mn-ea"/>
              </a:rPr>
              <a:t>회사에 다닐 것이고</a:t>
            </a:r>
            <a:r>
              <a:rPr lang="en-US" altLang="ko-KR" sz="1300" dirty="0">
                <a:latin typeface="+mn-ea"/>
              </a:rPr>
              <a:t>, </a:t>
            </a:r>
            <a:endParaRPr lang="en-US" altLang="ko-KR" sz="1300" dirty="0" smtClean="0">
              <a:latin typeface="+mn-ea"/>
            </a:endParaRPr>
          </a:p>
          <a:p>
            <a:endParaRPr lang="en-US" altLang="ko-KR" sz="1300" dirty="0" smtClean="0">
              <a:latin typeface="+mn-ea"/>
            </a:endParaRPr>
          </a:p>
          <a:p>
            <a:r>
              <a:rPr lang="en-US" altLang="ko-KR" sz="1300" dirty="0">
                <a:latin typeface="+mn-ea"/>
              </a:rPr>
              <a:t> </a:t>
            </a:r>
            <a:r>
              <a:rPr lang="en-US" altLang="ko-KR" sz="1300" dirty="0" smtClean="0">
                <a:latin typeface="+mn-ea"/>
              </a:rPr>
              <a:t>        4) AI </a:t>
            </a:r>
            <a:r>
              <a:rPr lang="ko-KR" altLang="ko-KR" sz="1300" dirty="0" smtClean="0">
                <a:latin typeface="+mn-ea"/>
              </a:rPr>
              <a:t>디지털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ko-KR" sz="1300" dirty="0" err="1" smtClean="0">
                <a:latin typeface="+mn-ea"/>
              </a:rPr>
              <a:t>메디컬</a:t>
            </a:r>
            <a:r>
              <a:rPr lang="ko-KR" altLang="ko-KR" sz="1300" dirty="0" smtClean="0">
                <a:latin typeface="+mn-ea"/>
              </a:rPr>
              <a:t> </a:t>
            </a:r>
            <a:r>
              <a:rPr lang="ko-KR" altLang="ko-KR" sz="1300" dirty="0">
                <a:latin typeface="+mn-ea"/>
              </a:rPr>
              <a:t>시스템으로 상시</a:t>
            </a:r>
            <a:r>
              <a:rPr lang="en-US" altLang="ko-KR" sz="1300" dirty="0">
                <a:latin typeface="+mn-ea"/>
              </a:rPr>
              <a:t>/</a:t>
            </a:r>
            <a:r>
              <a:rPr lang="ko-KR" altLang="ko-KR" sz="1300" dirty="0">
                <a:latin typeface="+mn-ea"/>
              </a:rPr>
              <a:t>실시간 건강체크를 할 것이고</a:t>
            </a:r>
            <a:r>
              <a:rPr lang="en-US" altLang="ko-KR" sz="1300" dirty="0">
                <a:latin typeface="+mn-ea"/>
              </a:rPr>
              <a:t>, </a:t>
            </a:r>
            <a:endParaRPr lang="en-US" altLang="ko-KR" sz="1300" dirty="0" smtClean="0">
              <a:latin typeface="+mn-ea"/>
            </a:endParaRPr>
          </a:p>
          <a:p>
            <a:endParaRPr lang="en-US" altLang="ko-KR" sz="1300" dirty="0" smtClean="0">
              <a:latin typeface="+mn-ea"/>
            </a:endParaRPr>
          </a:p>
          <a:p>
            <a:r>
              <a:rPr lang="en-US" altLang="ko-KR" sz="1300" dirty="0">
                <a:latin typeface="+mn-ea"/>
              </a:rPr>
              <a:t> </a:t>
            </a:r>
            <a:r>
              <a:rPr lang="en-US" altLang="ko-KR" sz="1300" dirty="0" smtClean="0">
                <a:latin typeface="+mn-ea"/>
              </a:rPr>
              <a:t>        5) </a:t>
            </a:r>
            <a:r>
              <a:rPr lang="ko-KR" altLang="ko-KR" sz="1300" dirty="0" smtClean="0">
                <a:latin typeface="+mn-ea"/>
              </a:rPr>
              <a:t>새로운 </a:t>
            </a:r>
            <a:r>
              <a:rPr lang="ko-KR" altLang="ko-KR" sz="1300" dirty="0">
                <a:latin typeface="+mn-ea"/>
              </a:rPr>
              <a:t>개념의 공간에서 생활하게 될 </a:t>
            </a:r>
            <a:r>
              <a:rPr lang="ko-KR" altLang="ko-KR" sz="1300" dirty="0" smtClean="0">
                <a:latin typeface="+mn-ea"/>
              </a:rPr>
              <a:t>것이</a:t>
            </a:r>
            <a:r>
              <a:rPr lang="ko-KR" altLang="en-US" sz="1300" dirty="0" smtClean="0">
                <a:latin typeface="+mn-ea"/>
              </a:rPr>
              <a:t>다</a:t>
            </a:r>
            <a:r>
              <a:rPr lang="en-US" altLang="ko-KR" sz="1400" dirty="0" smtClean="0">
                <a:latin typeface="+mn-ea"/>
              </a:rPr>
              <a:t>.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endParaRPr lang="en-US" altLang="ko-KR" sz="1400" b="1" dirty="0"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7" name="Picture 2" descr="2030  축의전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83" y="4122371"/>
            <a:ext cx="1919225" cy="20055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MY Lee\Korea Univ\6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17" y="1340768"/>
            <a:ext cx="2088232" cy="2376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-159568" y="-99392"/>
            <a:ext cx="10225136" cy="93610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2050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년에는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......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어떤 생활이 펼쳐질까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? (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동영상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)</a:t>
            </a:r>
            <a:endParaRPr lang="en-US" altLang="ko-KR" sz="2000" b="1" dirty="0">
              <a:solidFill>
                <a:schemeClr val="bg1"/>
              </a:solidFill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89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99300" y="5996311"/>
            <a:ext cx="2311400" cy="365125"/>
          </a:xfrm>
        </p:spPr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40</a:t>
            </a:fld>
            <a:endParaRPr lang="ko-KR" altLang="en-US">
              <a:uFillTx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928" y="4797152"/>
            <a:ext cx="2594149" cy="1417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sp>
        <p:nvSpPr>
          <p:cNvPr id="10" name="TextBox 9"/>
          <p:cNvSpPr txBox="1"/>
          <p:nvPr/>
        </p:nvSpPr>
        <p:spPr>
          <a:xfrm>
            <a:off x="920552" y="1412776"/>
            <a:ext cx="8352928" cy="5386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안경 하나를 사면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빈민국에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안경 하나를 기부하는 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프로그램 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Buy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a pair, give a 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pair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300" b="1" dirty="0" smtClean="0">
                <a:solidFill>
                  <a:schemeClr val="bg1"/>
                </a:solidFill>
              </a:rPr>
              <a:t>  </a:t>
            </a:r>
            <a:endParaRPr lang="ko-KR" altLang="en-US" sz="3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0552" y="1895053"/>
            <a:ext cx="8352928" cy="132343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단순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제품 기부가 아닌 시력검사 기술과 안경 판매 방법을 전수하여 개발도상국에서 직접 안경을</a:t>
            </a:r>
            <a:endParaRPr lang="en-US" altLang="ko-KR" sz="13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판매할 수 있게 하는 기술 및 마케팅 전수</a:t>
            </a:r>
            <a:endParaRPr lang="en-US" altLang="ko-KR" sz="13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기부 받은 사람은 직접 안경을 판매하고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지역민들의 취향이 반영된 안경도 제작 가능</a:t>
            </a:r>
            <a:endParaRPr lang="en-US" altLang="ko-KR" sz="13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현재까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지 기부된 안경이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800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만 개를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넘어섬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</a:t>
            </a:r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4797152"/>
            <a:ext cx="2952750" cy="1417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20552" y="3517557"/>
            <a:ext cx="8352928" cy="492443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구매하는 이도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기부 받는 이도 모두 멋진 안경을 쓸 권리가 있다는 것이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와비파커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메시지</a:t>
            </a:r>
            <a:endParaRPr lang="en-US" altLang="ko-KR" sz="14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</a:t>
            </a:r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0552" y="4005064"/>
            <a:ext cx="8352928" cy="49244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컨슈머리포트의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조사 결과 안경을 구매하기 좋은 채널 순위에서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위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코스트코에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이어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위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</a:t>
            </a:r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pic>
        <p:nvPicPr>
          <p:cNvPr id="14" name="Picture 7" descr="와비 파커(Warby Parker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256" y="4742995"/>
            <a:ext cx="2016224" cy="14714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/>
        </p:spPr>
      </p:pic>
      <p:sp>
        <p:nvSpPr>
          <p:cNvPr id="15" name="직사각형 14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브랜딩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사회 공헌을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통한 브랜드 가치 극대화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(11/14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97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41</a:t>
            </a:fld>
            <a:endParaRPr lang="ko-KR" altLang="en-US">
              <a:uFillTx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3005683"/>
            <a:ext cx="2778546" cy="1944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2" descr="얼굴형에 맞는 안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192" y="3005683"/>
            <a:ext cx="2592288" cy="3015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9" name="Picture 13" descr="아이폰X의 3D 안면인식으로 어울리는 안경을 추천해주는 와비파커 앱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3739480"/>
            <a:ext cx="3024336" cy="23042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20552" y="1412776"/>
            <a:ext cx="8352928" cy="5386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AR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기술을 고도화하여 기존 안경 처방전을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앱을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통해 원격으로 갱신할 수 있는 서비스를 시작 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300" b="1" dirty="0" smtClean="0">
                <a:solidFill>
                  <a:schemeClr val="bg1"/>
                </a:solidFill>
              </a:rPr>
              <a:t>  </a:t>
            </a:r>
            <a:endParaRPr lang="ko-KR" altLang="en-US" sz="3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0552" y="1895053"/>
            <a:ext cx="8352928" cy="83099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4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앱을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활용한 </a:t>
            </a:r>
            <a:r>
              <a:rPr lang="ko-KR" altLang="en-US" sz="14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셀프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시력 검사 서비스 출시 예정</a:t>
            </a:r>
            <a:endParaRPr lang="en-US" altLang="ko-KR" sz="14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-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가상 트라이 온 서비스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</a:t>
            </a:r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향후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Business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계획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기술 고도화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(12/14) </a:t>
            </a:r>
          </a:p>
        </p:txBody>
      </p:sp>
    </p:spTree>
    <p:extLst>
      <p:ext uri="{BB962C8B-B14F-4D97-AF65-F5344CB8AC3E}">
        <p14:creationId xmlns:p14="http://schemas.microsoft.com/office/powerpoint/2010/main" val="315932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42</a:t>
            </a:fld>
            <a:endParaRPr lang="ko-KR" altLang="en-US">
              <a:uFillTx/>
            </a:endParaRP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92" y="3189837"/>
            <a:ext cx="1994000" cy="1247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20552" y="1412776"/>
            <a:ext cx="8352928" cy="53860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비즈니스의 가장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큰 장애물은 안경 구매가 여전히 오프라인 중심으로 이뤄진다는 점 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300" b="1" dirty="0" smtClean="0">
                <a:solidFill>
                  <a:schemeClr val="bg1"/>
                </a:solidFill>
              </a:rPr>
              <a:t>  </a:t>
            </a:r>
            <a:endParaRPr lang="ko-KR" altLang="en-US" sz="3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0552" y="1895053"/>
            <a:ext cx="8352928" cy="109260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시력 검사를 받으러 간 곳에서 안경이나 콘택트렌즈를 구매하는 비율이 각각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66%, 71%</a:t>
            </a:r>
          </a:p>
          <a:p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미국 내 안경시장 점유율은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1% :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비전소스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(8%),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룩소티카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(6%),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월마트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(5%),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코스트코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(3%)</a:t>
            </a:r>
          </a:p>
          <a:p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와비파커의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매장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매출의 비중은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전체의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65%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수준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</a:t>
            </a:r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0552" y="4689718"/>
            <a:ext cx="5400600" cy="49244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900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개 이상으로 늘린다는 것이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와비파커의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계획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</a:t>
            </a:r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0552" y="5180419"/>
            <a:ext cx="5400600" cy="98488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현재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뉴욕시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10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개 매장을 포함해 미국 전역에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145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개 매장을 운영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향후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매장에서 시력 검사를 한 뒤 안경 처방전을 발급받을 수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있어 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고객은 매장에서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안경 구입까지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원스톱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쇼핑이 가능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</a:t>
            </a:r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3296816" y="3140968"/>
            <a:ext cx="3024336" cy="144016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One Stop Shopping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00" y="3356992"/>
            <a:ext cx="2520280" cy="2812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향후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Business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계획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오프라인 비즈니스 확대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(13/14) </a:t>
            </a:r>
          </a:p>
        </p:txBody>
      </p:sp>
    </p:spTree>
    <p:extLst>
      <p:ext uri="{BB962C8B-B14F-4D97-AF65-F5344CB8AC3E}">
        <p14:creationId xmlns:p14="http://schemas.microsoft.com/office/powerpoint/2010/main" val="37952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99300" y="6212335"/>
            <a:ext cx="2311400" cy="365125"/>
          </a:xfrm>
        </p:spPr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43</a:t>
            </a:fld>
            <a:endParaRPr lang="ko-KR" altLang="en-US">
              <a:uFillTx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0551" y="1484784"/>
            <a:ext cx="4092607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기회의 포착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기존 서비스의 불편을 개선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400" b="1" dirty="0">
                <a:solidFill>
                  <a:schemeClr val="bg1"/>
                </a:solidFill>
              </a:rPr>
              <a:t> </a:t>
            </a:r>
            <a:r>
              <a:rPr lang="en-US" altLang="ko-KR" sz="400" b="1" dirty="0" smtClean="0">
                <a:solidFill>
                  <a:schemeClr val="bg1"/>
                </a:solidFill>
              </a:rPr>
              <a:t>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1588" y="3050376"/>
            <a:ext cx="4071957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혁신 포인트로 소비자들의 호응 유발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400" b="1" dirty="0">
                <a:solidFill>
                  <a:schemeClr val="bg1"/>
                </a:solidFill>
              </a:rPr>
              <a:t> </a:t>
            </a:r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3050" y="3482424"/>
            <a:ext cx="4071957" cy="6924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이름과 상징 하나도 소홀히 하지 않고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어떻게 하면 소비자의 기억 속에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즐겁고 통통 튀는 모습으로 남을 지 고민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6026" y="5139189"/>
            <a:ext cx="4071957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지속 가능한 사업을 위해 단순히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판매이익이 목표가 아닌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사회적 기업으로서의 브랜드 가치 추구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400" b="1" dirty="0">
                <a:solidFill>
                  <a:schemeClr val="bg1"/>
                </a:solidFill>
              </a:rPr>
              <a:t> </a:t>
            </a:r>
            <a:r>
              <a:rPr lang="en-US" altLang="ko-KR" sz="400" b="1" dirty="0" smtClean="0">
                <a:solidFill>
                  <a:schemeClr val="bg1"/>
                </a:solidFill>
              </a:rPr>
              <a:t>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0551" y="1912948"/>
            <a:ext cx="4092607" cy="353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300" dirty="0" smtClean="0"/>
              <a:t>변화 없이 흘러가는 기존 산업에 물음표</a:t>
            </a:r>
            <a:r>
              <a:rPr lang="en-US" altLang="ko-KR" sz="1300" dirty="0" smtClean="0"/>
              <a:t>?</a:t>
            </a:r>
          </a:p>
          <a:p>
            <a:pPr algn="ctr"/>
            <a:r>
              <a:rPr lang="en-US" altLang="ko-KR" sz="400" dirty="0"/>
              <a:t> </a:t>
            </a:r>
            <a:r>
              <a:rPr lang="en-US" altLang="ko-KR" sz="400" dirty="0" smtClean="0"/>
              <a:t> </a:t>
            </a:r>
            <a:endParaRPr lang="ko-KR" altLang="en-US" sz="400" dirty="0"/>
          </a:p>
        </p:txBody>
      </p:sp>
      <p:sp>
        <p:nvSpPr>
          <p:cNvPr id="6" name="아래쪽 화살표 5"/>
          <p:cNvSpPr/>
          <p:nvPr/>
        </p:nvSpPr>
        <p:spPr>
          <a:xfrm>
            <a:off x="1103436" y="2348880"/>
            <a:ext cx="3927088" cy="576064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1103437" y="4293096"/>
            <a:ext cx="3927088" cy="72008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FF0000"/>
                </a:solidFill>
              </a:rPr>
              <a:t>브랜드 가치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4100" name="Picture 4" descr="당신의 아이디어 - 와비파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731" y="1503369"/>
            <a:ext cx="3444424" cy="11335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5395392" y="2775462"/>
            <a:ext cx="3744415" cy="33898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99447" y="2926105"/>
            <a:ext cx="2808312" cy="4308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성공한 </a:t>
            </a:r>
            <a:r>
              <a:rPr lang="ko-KR" altLang="en-US" sz="1400" b="1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스타트업의</a:t>
            </a:r>
            <a:r>
              <a:rPr lang="ko-KR" altLang="en-US" sz="14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 특징</a:t>
            </a:r>
            <a:endParaRPr lang="en-US" altLang="ko-KR" sz="1400" b="1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17296" y="3790781"/>
            <a:ext cx="171784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rgbClr val="002060"/>
                </a:solidFill>
              </a:rPr>
              <a:t>  </a:t>
            </a:r>
          </a:p>
          <a:p>
            <a:pPr algn="ctr"/>
            <a:r>
              <a:rPr lang="ko-KR" altLang="en-US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기존제품</a:t>
            </a:r>
            <a:r>
              <a:rPr lang="en-US" altLang="ko-KR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/</a:t>
            </a:r>
            <a:r>
              <a:rPr lang="ko-KR" altLang="en-US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서비스의 </a:t>
            </a:r>
            <a:endParaRPr lang="en-US" altLang="ko-KR" sz="1400" b="1" dirty="0" smtClean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 algn="ctr"/>
            <a:r>
              <a:rPr lang="ko-KR" altLang="en-US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불편한 점 개선</a:t>
            </a:r>
            <a:endParaRPr lang="en-US" altLang="ko-KR" sz="1400" b="1" dirty="0" smtClean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sz="400" b="1" dirty="0" smtClean="0">
                <a:solidFill>
                  <a:srgbClr val="002060"/>
                </a:solidFill>
              </a:rPr>
              <a:t>  </a:t>
            </a:r>
            <a:endParaRPr lang="ko-KR" altLang="en-US" sz="400" b="1" dirty="0">
              <a:solidFill>
                <a:srgbClr val="00206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13040" y="3790201"/>
            <a:ext cx="1684153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rgbClr val="002060"/>
                </a:solidFill>
              </a:rPr>
              <a:t>  </a:t>
            </a:r>
          </a:p>
          <a:p>
            <a:pPr algn="ctr"/>
            <a:r>
              <a:rPr lang="ko-KR" altLang="en-US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개인적인 스토리</a:t>
            </a:r>
            <a:endParaRPr lang="en-US" altLang="ko-KR" sz="1400" b="1" dirty="0" smtClean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sz="400" b="1" dirty="0" smtClean="0">
                <a:solidFill>
                  <a:srgbClr val="002060"/>
                </a:solidFill>
              </a:rPr>
              <a:t>  </a:t>
            </a:r>
            <a:endParaRPr lang="ko-KR" altLang="en-US" sz="400" b="1" dirty="0">
              <a:solidFill>
                <a:srgbClr val="00206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99447" y="5517232"/>
            <a:ext cx="2808312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rgbClr val="002060"/>
                </a:solidFill>
              </a:rPr>
              <a:t>  </a:t>
            </a:r>
          </a:p>
          <a:p>
            <a:pPr algn="ctr"/>
            <a:r>
              <a:rPr lang="ko-KR" altLang="en-US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커다란 목표</a:t>
            </a:r>
            <a:endParaRPr lang="en-US" altLang="ko-KR" sz="1400" b="1" dirty="0" smtClean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sz="400" b="1" dirty="0" smtClean="0">
                <a:solidFill>
                  <a:srgbClr val="002060"/>
                </a:solidFill>
              </a:rPr>
              <a:t>  </a:t>
            </a:r>
            <a:endParaRPr lang="ko-KR" altLang="en-US" sz="400" b="1" dirty="0">
              <a:solidFill>
                <a:srgbClr val="00206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73280" y="4870321"/>
            <a:ext cx="1828169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rgbClr val="002060"/>
                </a:solidFill>
              </a:rPr>
              <a:t>  </a:t>
            </a:r>
          </a:p>
          <a:p>
            <a:pPr algn="ctr"/>
            <a:r>
              <a:rPr lang="ko-KR" altLang="en-US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해결책</a:t>
            </a:r>
            <a:r>
              <a:rPr lang="en-US" altLang="ko-KR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/</a:t>
            </a:r>
            <a:r>
              <a:rPr lang="ko-KR" altLang="en-US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사회적 공헌</a:t>
            </a:r>
            <a:endParaRPr lang="en-US" altLang="ko-KR" sz="1400" b="1" dirty="0" smtClean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sz="400" b="1" dirty="0" smtClean="0">
                <a:solidFill>
                  <a:srgbClr val="002060"/>
                </a:solidFill>
              </a:rPr>
              <a:t>  </a:t>
            </a:r>
            <a:endParaRPr lang="ko-KR" altLang="en-US" sz="400" b="1" dirty="0">
              <a:solidFill>
                <a:srgbClr val="00206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3041" y="4653136"/>
            <a:ext cx="16561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rgbClr val="002060"/>
                </a:solidFill>
              </a:rPr>
              <a:t>  </a:t>
            </a:r>
          </a:p>
          <a:p>
            <a:pPr algn="ctr"/>
            <a:r>
              <a:rPr lang="ko-KR" altLang="en-US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독점적 지위의</a:t>
            </a:r>
            <a:endParaRPr lang="en-US" altLang="ko-KR" sz="1400" b="1" dirty="0" smtClean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 algn="ctr"/>
            <a:r>
              <a:rPr lang="ko-KR" altLang="en-US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악당과 전쟁</a:t>
            </a:r>
            <a:endParaRPr lang="en-US" altLang="ko-KR" sz="1400" b="1" dirty="0" smtClean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sz="400" b="1" dirty="0" smtClean="0">
                <a:solidFill>
                  <a:srgbClr val="002060"/>
                </a:solidFill>
              </a:rPr>
              <a:t>  </a:t>
            </a:r>
            <a:endParaRPr lang="ko-KR" altLang="en-US" sz="400" b="1" dirty="0">
              <a:solidFill>
                <a:srgbClr val="00206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Warby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parker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의 성공 요인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기회의 포착을 통한 혁신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(14/14)  </a:t>
            </a:r>
          </a:p>
        </p:txBody>
      </p:sp>
    </p:spTree>
    <p:extLst>
      <p:ext uri="{BB962C8B-B14F-4D97-AF65-F5344CB8AC3E}">
        <p14:creationId xmlns:p14="http://schemas.microsoft.com/office/powerpoint/2010/main" val="244041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2520" y="620688"/>
            <a:ext cx="878497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 smtClean="0"/>
              <a:t>      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0551" y="1412776"/>
            <a:ext cx="4680520" cy="430887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안경업계 </a:t>
            </a:r>
            <a:r>
              <a:rPr lang="en-US" altLang="ko-KR" sz="14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400" b="1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대한안경사협회</a:t>
            </a:r>
            <a:r>
              <a:rPr lang="ko-KR" altLang="en-US" sz="14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 주장</a:t>
            </a:r>
            <a:endParaRPr lang="en-US" altLang="ko-KR" sz="1400" b="1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0552" y="1802433"/>
            <a:ext cx="4680520" cy="61555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pPr algn="ctr"/>
            <a:r>
              <a:rPr lang="ko-KR" altLang="en-US" sz="1300" dirty="0" smtClean="0"/>
              <a:t>“</a:t>
            </a:r>
            <a:r>
              <a:rPr lang="ko-KR" altLang="en-US" sz="1300" dirty="0"/>
              <a:t>온라인 판매는 국민의 시력 보호를 위해 도입된 안경사 </a:t>
            </a:r>
            <a:endParaRPr lang="en-US" altLang="ko-KR" sz="1300" dirty="0" smtClean="0"/>
          </a:p>
          <a:p>
            <a:pPr algn="ctr"/>
            <a:r>
              <a:rPr lang="ko-KR" altLang="en-US" sz="1300" dirty="0" smtClean="0"/>
              <a:t>제도 </a:t>
            </a:r>
            <a:r>
              <a:rPr lang="en-US" altLang="ko-KR" sz="1300" dirty="0" smtClean="0"/>
              <a:t>(1989</a:t>
            </a:r>
            <a:r>
              <a:rPr lang="ko-KR" altLang="en-US" sz="1300" dirty="0" smtClean="0"/>
              <a:t>년</a:t>
            </a:r>
            <a:r>
              <a:rPr lang="en-US" altLang="ko-KR" sz="1300" dirty="0" smtClean="0"/>
              <a:t>)</a:t>
            </a:r>
            <a:r>
              <a:rPr lang="ko-KR" altLang="en-US" sz="1300" dirty="0" smtClean="0"/>
              <a:t>를 </a:t>
            </a:r>
            <a:r>
              <a:rPr lang="ko-KR" altLang="en-US" sz="1300" dirty="0"/>
              <a:t>무시한 처사</a:t>
            </a:r>
            <a:r>
              <a:rPr lang="ko-KR" altLang="en-US" sz="1300" dirty="0" smtClean="0"/>
              <a:t>”</a:t>
            </a:r>
            <a:endParaRPr lang="en-US" altLang="ko-KR" sz="1300" dirty="0" smtClean="0">
              <a:sym typeface="Wingdings" panose="05000000000000000000" pitchFamily="2" charset="2"/>
            </a:endParaRPr>
          </a:p>
          <a:p>
            <a:pPr algn="ctr"/>
            <a:r>
              <a:rPr lang="en-US" altLang="ko-KR" sz="400" dirty="0" smtClean="0"/>
              <a:t>  </a:t>
            </a:r>
            <a:endParaRPr lang="ko-KR" altLang="en-US" sz="400" dirty="0"/>
          </a:p>
        </p:txBody>
      </p:sp>
      <p:pic>
        <p:nvPicPr>
          <p:cNvPr id="31746" name="Picture 2" descr="https://post-phinf.pstatic.net/MjAyMTA3MjFfMTUz/MDAxNjI2ODM1MzgxMzUy.PkmNdQb2Cz1J94PA2dntd-qL8JwL4YrllluUrEevizgg.n6IZMRaKsRo7SlOLO4h9bvGWVKxQDmiYGGtauFzj3PEg.JPEG/1.jpg?type=w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128" y="1447304"/>
            <a:ext cx="2782180" cy="2224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20552" y="2666529"/>
            <a:ext cx="4680518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sym typeface="Wingdings" panose="05000000000000000000" pitchFamily="2" charset="2"/>
              </a:rPr>
              <a:t>온</a:t>
            </a:r>
            <a:r>
              <a:rPr lang="ko-KR" altLang="en-US" sz="14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라인 구매 서비스 계획중인 </a:t>
            </a:r>
            <a:r>
              <a:rPr lang="ko-KR" altLang="en-US" sz="1400" b="1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스타트업</a:t>
            </a:r>
            <a:r>
              <a:rPr lang="ko-KR" altLang="en-US" sz="14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딥아이</a:t>
            </a:r>
            <a:r>
              <a:rPr lang="en-US" altLang="ko-KR" sz="14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0553" y="3056186"/>
            <a:ext cx="4680518" cy="615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pPr algn="ctr"/>
            <a:r>
              <a:rPr lang="ko-KR" altLang="en-US" sz="1300" dirty="0" smtClean="0"/>
              <a:t>“</a:t>
            </a:r>
            <a:r>
              <a:rPr lang="ko-KR" altLang="en-US" sz="1300" dirty="0"/>
              <a:t>해외에서 온라인 판매가 허용된 데다 기술 발전으로 </a:t>
            </a:r>
            <a:endParaRPr lang="en-US" altLang="ko-KR" sz="1300" dirty="0" smtClean="0"/>
          </a:p>
          <a:p>
            <a:pPr algn="ctr"/>
            <a:r>
              <a:rPr lang="ko-KR" altLang="en-US" sz="1300" dirty="0" smtClean="0"/>
              <a:t>얼굴형에 </a:t>
            </a:r>
            <a:r>
              <a:rPr lang="ko-KR" altLang="en-US" sz="1300" dirty="0"/>
              <a:t>맞는 </a:t>
            </a:r>
            <a:r>
              <a:rPr lang="ko-KR" altLang="en-US" sz="1300" dirty="0" err="1"/>
              <a:t>피팅이</a:t>
            </a:r>
            <a:r>
              <a:rPr lang="ko-KR" altLang="en-US" sz="1300" dirty="0"/>
              <a:t> 가능하다</a:t>
            </a:r>
            <a:r>
              <a:rPr lang="ko-KR" altLang="en-US" sz="1300" dirty="0" smtClean="0"/>
              <a:t>”</a:t>
            </a:r>
            <a:endParaRPr lang="en-US" altLang="ko-KR" sz="1300" dirty="0" smtClean="0">
              <a:sym typeface="Wingdings" panose="05000000000000000000" pitchFamily="2" charset="2"/>
            </a:endParaRPr>
          </a:p>
          <a:p>
            <a:pPr algn="ctr"/>
            <a:r>
              <a:rPr lang="en-US" altLang="ko-KR" sz="400" dirty="0" smtClean="0"/>
              <a:t>  </a:t>
            </a:r>
            <a:endParaRPr lang="ko-KR" altLang="en-US" sz="400" dirty="0"/>
          </a:p>
        </p:txBody>
      </p:sp>
      <p:sp>
        <p:nvSpPr>
          <p:cNvPr id="17" name="TextBox 16"/>
          <p:cNvSpPr txBox="1"/>
          <p:nvPr/>
        </p:nvSpPr>
        <p:spPr>
          <a:xfrm>
            <a:off x="920552" y="3962673"/>
            <a:ext cx="7966756" cy="1231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pPr algn="ctr"/>
            <a:r>
              <a:rPr lang="en-US" altLang="ko-KR" sz="1300" dirty="0" smtClean="0"/>
              <a:t>2021</a:t>
            </a:r>
            <a:r>
              <a:rPr lang="ko-KR" altLang="en-US" sz="1300" dirty="0" smtClean="0"/>
              <a:t>년 </a:t>
            </a:r>
            <a:r>
              <a:rPr lang="en-US" altLang="ko-KR" sz="1300" dirty="0" smtClean="0"/>
              <a:t>7</a:t>
            </a:r>
            <a:r>
              <a:rPr lang="ko-KR" altLang="en-US" sz="1300" dirty="0" smtClean="0"/>
              <a:t>월 </a:t>
            </a:r>
            <a:r>
              <a:rPr lang="en-US" altLang="ko-KR" sz="1300" dirty="0" smtClean="0"/>
              <a:t>20</a:t>
            </a:r>
            <a:r>
              <a:rPr lang="ko-KR" altLang="en-US" sz="1300" dirty="0"/>
              <a:t>일 </a:t>
            </a:r>
            <a:r>
              <a:rPr lang="ko-KR" altLang="en-US" sz="1300" dirty="0" smtClean="0"/>
              <a:t>정부는 안경의 </a:t>
            </a:r>
            <a:r>
              <a:rPr lang="ko-KR" altLang="en-US" sz="1300" dirty="0"/>
              <a:t>온라인 판매를 ‘한걸음 모델’ 대상 과제로 선정</a:t>
            </a:r>
            <a:r>
              <a:rPr lang="en-US" altLang="ko-KR" sz="1300" dirty="0"/>
              <a:t>·</a:t>
            </a:r>
            <a:r>
              <a:rPr lang="ko-KR" altLang="en-US" sz="1300" dirty="0"/>
              <a:t>추진한다고 </a:t>
            </a:r>
            <a:r>
              <a:rPr lang="ko-KR" altLang="en-US" sz="1300" dirty="0" smtClean="0"/>
              <a:t>발표</a:t>
            </a:r>
            <a:endParaRPr lang="en-US" altLang="ko-KR" sz="1300" dirty="0" smtClean="0"/>
          </a:p>
          <a:p>
            <a:pPr algn="ctr"/>
            <a:r>
              <a:rPr lang="en-US" altLang="ko-KR" sz="800" dirty="0"/>
              <a:t> </a:t>
            </a:r>
            <a:r>
              <a:rPr lang="en-US" altLang="ko-KR" sz="800" dirty="0" smtClean="0"/>
              <a:t> </a:t>
            </a:r>
          </a:p>
          <a:p>
            <a:pPr algn="ctr"/>
            <a:r>
              <a:rPr lang="en-US" altLang="ko-KR" sz="1300" dirty="0" smtClean="0"/>
              <a:t>- </a:t>
            </a:r>
            <a:r>
              <a:rPr lang="ko-KR" altLang="en-US" sz="1300" dirty="0" smtClean="0"/>
              <a:t>현행 </a:t>
            </a:r>
            <a:r>
              <a:rPr lang="ko-KR" altLang="en-US" sz="1300" dirty="0"/>
              <a:t>‘의료기사 등에 관한 법률’에 따르면 시력 보정용 안경을 조제</a:t>
            </a:r>
            <a:r>
              <a:rPr lang="en-US" altLang="ko-KR" sz="1300" dirty="0"/>
              <a:t>·</a:t>
            </a:r>
            <a:r>
              <a:rPr lang="ko-KR" altLang="en-US" sz="1300" dirty="0"/>
              <a:t>판매하기 위해선 안경사 면허를 </a:t>
            </a:r>
            <a:endParaRPr lang="en-US" altLang="ko-KR" sz="1300" dirty="0" smtClean="0"/>
          </a:p>
          <a:p>
            <a:pPr algn="ctr"/>
            <a:r>
              <a:rPr lang="ko-KR" altLang="en-US" sz="1300" dirty="0" smtClean="0"/>
              <a:t>취득해야 하고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안경은 </a:t>
            </a:r>
            <a:r>
              <a:rPr lang="ko-KR" altLang="en-US" sz="1300" dirty="0"/>
              <a:t>안경원에서만 판매할 수 있다</a:t>
            </a:r>
            <a:r>
              <a:rPr lang="en-US" altLang="ko-KR" sz="1300" dirty="0"/>
              <a:t>. </a:t>
            </a:r>
            <a:endParaRPr lang="en-US" altLang="ko-KR" sz="1300" dirty="0" smtClean="0"/>
          </a:p>
          <a:p>
            <a:pPr algn="ctr"/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</a:p>
          <a:p>
            <a:pPr algn="ctr"/>
            <a:r>
              <a:rPr lang="en-US" altLang="ko-KR" sz="1300" b="1" dirty="0" smtClean="0"/>
              <a:t>* </a:t>
            </a:r>
            <a:r>
              <a:rPr lang="ko-KR" altLang="en-US" sz="1300" b="1" dirty="0" smtClean="0"/>
              <a:t>한걸음 모델 </a:t>
            </a:r>
            <a:r>
              <a:rPr lang="en-US" altLang="ko-KR" sz="1300" b="1" dirty="0" smtClean="0"/>
              <a:t>: </a:t>
            </a:r>
            <a:r>
              <a:rPr lang="ko-KR" altLang="en-US" sz="1300" b="1" dirty="0" smtClean="0"/>
              <a:t>규제 </a:t>
            </a:r>
            <a:r>
              <a:rPr lang="ko-KR" altLang="en-US" sz="1300" b="1" dirty="0"/>
              <a:t>문턱을 </a:t>
            </a:r>
            <a:r>
              <a:rPr lang="ko-KR" altLang="en-US" sz="1300" b="1" dirty="0" smtClean="0"/>
              <a:t>낮추고</a:t>
            </a:r>
            <a:r>
              <a:rPr lang="en-US" altLang="ko-KR" sz="1300" b="1" dirty="0" smtClean="0"/>
              <a:t>, </a:t>
            </a:r>
            <a:r>
              <a:rPr lang="ko-KR" altLang="en-US" sz="1300" b="1" dirty="0"/>
              <a:t>기존 사업자 간 갈등을 중재하려는 </a:t>
            </a:r>
            <a:r>
              <a:rPr lang="ko-KR" altLang="en-US" sz="1300" b="1" dirty="0" smtClean="0"/>
              <a:t>제도</a:t>
            </a:r>
            <a:r>
              <a:rPr lang="ko-KR" altLang="en-US" sz="1300" b="1" dirty="0"/>
              <a:t/>
            </a:r>
            <a:br>
              <a:rPr lang="ko-KR" altLang="en-US" sz="1300" b="1" dirty="0"/>
            </a:br>
            <a:r>
              <a:rPr lang="en-US" altLang="ko-KR" sz="400" b="1" dirty="0" smtClean="0"/>
              <a:t>  </a:t>
            </a:r>
            <a:endParaRPr lang="ko-KR" altLang="en-US" sz="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20552" y="5402833"/>
            <a:ext cx="7966756" cy="938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/>
              <a:t>  </a:t>
            </a:r>
          </a:p>
          <a:p>
            <a:pPr algn="ctr"/>
            <a:r>
              <a:rPr lang="ko-KR" altLang="en-US" sz="1300" dirty="0" err="1" smtClean="0"/>
              <a:t>딥아이는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2019</a:t>
            </a:r>
            <a:r>
              <a:rPr lang="ko-KR" altLang="en-US" sz="1300" dirty="0"/>
              <a:t>년 안경 온라인 배송 사업에 대해 정부에 규제 </a:t>
            </a:r>
            <a:r>
              <a:rPr lang="ko-KR" altLang="en-US" sz="1300" dirty="0" err="1"/>
              <a:t>샌드박스</a:t>
            </a:r>
            <a:r>
              <a:rPr lang="ko-KR" altLang="en-US" sz="1300" dirty="0"/>
              <a:t> 실증 특례 승인을 </a:t>
            </a:r>
            <a:r>
              <a:rPr lang="ko-KR" altLang="en-US" sz="1300" dirty="0" smtClean="0"/>
              <a:t>요청 </a:t>
            </a:r>
            <a:endParaRPr lang="en-US" altLang="ko-KR" sz="1300" dirty="0" smtClean="0"/>
          </a:p>
          <a:p>
            <a:pPr algn="ctr"/>
            <a:r>
              <a:rPr lang="en-US" altLang="ko-KR" sz="800" dirty="0" smtClean="0"/>
              <a:t>   </a:t>
            </a:r>
          </a:p>
          <a:p>
            <a:pPr algn="ctr"/>
            <a:r>
              <a:rPr lang="ko-KR" altLang="en-US" sz="1300" dirty="0" smtClean="0"/>
              <a:t>“검안과 </a:t>
            </a:r>
            <a:r>
              <a:rPr lang="ko-KR" altLang="en-US" sz="1300" dirty="0"/>
              <a:t>렌즈 작업을 안경사가 </a:t>
            </a:r>
            <a:r>
              <a:rPr lang="ko-KR" altLang="en-US" sz="1300" dirty="0" err="1"/>
              <a:t>안경원에서</a:t>
            </a:r>
            <a:r>
              <a:rPr lang="ko-KR" altLang="en-US" sz="1300" dirty="0"/>
              <a:t> 하더라도 다시 완성된 안경을 찾기 </a:t>
            </a:r>
            <a:r>
              <a:rPr lang="ko-KR" altLang="en-US" sz="1300" dirty="0" smtClean="0"/>
              <a:t>위해 오프라인 </a:t>
            </a:r>
            <a:r>
              <a:rPr lang="ko-KR" altLang="en-US" sz="1300" dirty="0"/>
              <a:t>매장을 </a:t>
            </a:r>
            <a:endParaRPr lang="en-US" altLang="ko-KR" sz="1300" dirty="0" smtClean="0"/>
          </a:p>
          <a:p>
            <a:pPr algn="ctr"/>
            <a:r>
              <a:rPr lang="ko-KR" altLang="en-US" sz="1300" dirty="0" smtClean="0"/>
              <a:t>방문해야 </a:t>
            </a:r>
            <a:r>
              <a:rPr lang="ko-KR" altLang="en-US" sz="1300" dirty="0"/>
              <a:t>하는 등 고객 불편이 크다</a:t>
            </a:r>
            <a:r>
              <a:rPr lang="ko-KR" altLang="en-US" sz="1300" dirty="0" smtClean="0"/>
              <a:t>” </a:t>
            </a:r>
            <a:r>
              <a:rPr lang="ko-KR" altLang="en-US" sz="1300" dirty="0" err="1" smtClean="0"/>
              <a:t>며</a:t>
            </a:r>
            <a:r>
              <a:rPr lang="ko-KR" altLang="en-US" sz="1300" dirty="0" smtClean="0"/>
              <a:t> </a:t>
            </a:r>
            <a:r>
              <a:rPr lang="ko-KR" altLang="en-US" sz="1300" dirty="0"/>
              <a:t>“완성된 안경은 택배 등으로 유통할 수 있어야 한다”고 </a:t>
            </a:r>
            <a:r>
              <a:rPr lang="ko-KR" altLang="en-US" sz="1300" dirty="0" smtClean="0"/>
              <a:t>주장</a:t>
            </a:r>
            <a:endParaRPr lang="en-US" altLang="ko-KR" sz="1300" dirty="0" smtClean="0"/>
          </a:p>
          <a:p>
            <a:pPr algn="ctr"/>
            <a:r>
              <a:rPr lang="en-US" altLang="ko-KR" sz="400" dirty="0" smtClean="0"/>
              <a:t>  </a:t>
            </a:r>
            <a:endParaRPr lang="ko-KR" altLang="en-US" sz="400" dirty="0"/>
          </a:p>
        </p:txBody>
      </p:sp>
      <p:sp>
        <p:nvSpPr>
          <p:cNvPr id="12" name="직사각형 11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도수 있는 안경 온라인 판매 규제로 사업 </a:t>
            </a:r>
            <a:r>
              <a:rPr lang="ko-KR" altLang="en-US" sz="2000" b="1" dirty="0" err="1">
                <a:solidFill>
                  <a:schemeClr val="bg1"/>
                </a:solidFill>
              </a:rPr>
              <a:t>피보팅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(2022.07.19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80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직사각형 116"/>
          <p:cNvSpPr/>
          <p:nvPr/>
        </p:nvSpPr>
        <p:spPr>
          <a:xfrm>
            <a:off x="-159568" y="-99392"/>
            <a:ext cx="10225136" cy="4320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32520" y="620690"/>
            <a:ext cx="878497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 smtClean="0"/>
              <a:t>      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6536" y="1556794"/>
            <a:ext cx="8208912" cy="1969770"/>
          </a:xfrm>
          <a:prstGeom prst="rect">
            <a:avLst/>
          </a:prstGeom>
          <a:solidFill>
            <a:srgbClr val="00206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en-US" altLang="ko-KR" sz="3600" b="1" dirty="0" smtClean="0">
                <a:solidFill>
                  <a:schemeClr val="bg1"/>
                </a:solidFill>
              </a:rPr>
              <a:t>Entrepreneurship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과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Leadership</a:t>
            </a:r>
          </a:p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Startup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사례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No </a:t>
            </a:r>
            <a:r>
              <a:rPr lang="en-US" altLang="ko-KR" sz="3200" b="1" dirty="0" err="1" smtClean="0">
                <a:solidFill>
                  <a:schemeClr val="bg1"/>
                </a:solidFill>
              </a:rPr>
              <a:t>Limbits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28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0552" y="2335813"/>
            <a:ext cx="8352928" cy="8771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창업가인 </a:t>
            </a:r>
            <a:r>
              <a:rPr lang="en-US" altLang="ko-KR" sz="1200" dirty="0" smtClean="0"/>
              <a:t>Erica </a:t>
            </a:r>
            <a:r>
              <a:rPr lang="en-US" altLang="ko-KR" sz="1200" dirty="0"/>
              <a:t>Cole</a:t>
            </a:r>
            <a:r>
              <a:rPr lang="ko-KR" altLang="en-US" sz="1200" dirty="0"/>
              <a:t>은 </a:t>
            </a:r>
            <a:r>
              <a:rPr lang="ko-KR" altLang="en-US" sz="1200" dirty="0" smtClean="0"/>
              <a:t>창업 </a:t>
            </a:r>
            <a:r>
              <a:rPr lang="en-US" altLang="ko-KR" sz="1200" dirty="0"/>
              <a:t>1</a:t>
            </a:r>
            <a:r>
              <a:rPr lang="ko-KR" altLang="en-US" sz="1200" dirty="0"/>
              <a:t>년 </a:t>
            </a:r>
            <a:r>
              <a:rPr lang="ko-KR" altLang="en-US" sz="1200" dirty="0" smtClean="0"/>
              <a:t>전까지</a:t>
            </a:r>
            <a:r>
              <a:rPr lang="en-US" altLang="ko-KR" sz="1200" dirty="0" smtClean="0"/>
              <a:t>, </a:t>
            </a:r>
            <a:r>
              <a:rPr lang="ko-KR" altLang="en-US" sz="1200" dirty="0"/>
              <a:t>미국 </a:t>
            </a:r>
            <a:r>
              <a:rPr lang="ko-KR" altLang="en-US" sz="1200" dirty="0" err="1" smtClean="0"/>
              <a:t>아이오와</a:t>
            </a:r>
            <a:r>
              <a:rPr lang="ko-KR" altLang="en-US" sz="1200" dirty="0" smtClean="0"/>
              <a:t> 대학교에서 화학 공부</a:t>
            </a:r>
            <a:endParaRPr lang="en-US" altLang="ko-KR" sz="1200" dirty="0" smtClean="0"/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  <a:endParaRPr lang="en-US" altLang="ko-KR" sz="600" dirty="0"/>
          </a:p>
          <a:p>
            <a:r>
              <a:rPr lang="en-US" altLang="ko-KR" sz="1200" dirty="0" smtClean="0"/>
              <a:t>   2018</a:t>
            </a:r>
            <a:r>
              <a:rPr lang="ko-KR" altLang="en-US" sz="1200" dirty="0"/>
              <a:t>년 </a:t>
            </a:r>
            <a:r>
              <a:rPr lang="en-US" altLang="ko-KR" sz="1200" dirty="0"/>
              <a:t>5</a:t>
            </a:r>
            <a:r>
              <a:rPr lang="ko-KR" altLang="en-US" sz="1200" dirty="0"/>
              <a:t>월</a:t>
            </a:r>
            <a:r>
              <a:rPr lang="en-US" altLang="ko-KR" sz="1200" dirty="0"/>
              <a:t>. </a:t>
            </a:r>
            <a:r>
              <a:rPr lang="ko-KR" altLang="en-US" sz="1200" dirty="0" smtClean="0"/>
              <a:t>교차로에서 </a:t>
            </a:r>
            <a:r>
              <a:rPr lang="ko-KR" altLang="en-US" sz="1200" dirty="0"/>
              <a:t>교통사고를 </a:t>
            </a:r>
            <a:r>
              <a:rPr lang="ko-KR" altLang="en-US" sz="1200" dirty="0" smtClean="0"/>
              <a:t>당해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왼쪽 </a:t>
            </a:r>
            <a:r>
              <a:rPr lang="ko-KR" altLang="en-US" sz="1200" dirty="0"/>
              <a:t>다리의 무릎 아래를 </a:t>
            </a:r>
            <a:r>
              <a:rPr lang="ko-KR" altLang="en-US" sz="1200" dirty="0" smtClean="0"/>
              <a:t>절단하자 ‘나의 인생은 여기까지인가 </a:t>
            </a:r>
            <a:r>
              <a:rPr lang="ko-KR" altLang="en-US" sz="1200" dirty="0"/>
              <a:t>보다’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생각했지만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병원에서 </a:t>
            </a:r>
            <a:r>
              <a:rPr lang="ko-KR" altLang="en-US" sz="1200" dirty="0"/>
              <a:t>눈을 뜨며 마음가짐이 바뀌었다고 </a:t>
            </a:r>
            <a:r>
              <a:rPr lang="ko-KR" altLang="en-US" sz="1200" dirty="0" smtClean="0"/>
              <a:t>함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endParaRPr lang="en-US" altLang="ko-KR" sz="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46</a:t>
            </a:fld>
            <a:endParaRPr lang="ko-KR" altLang="en-US"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0552" y="4653136"/>
            <a:ext cx="5112568" cy="738664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많은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의족 사용자들도 동정 섞인 시선을 불편하게 느낄 거라 </a:t>
            </a:r>
            <a:r>
              <a:rPr lang="ko-KR" altLang="en-US" sz="1200" dirty="0" smtClean="0"/>
              <a:t>생각</a:t>
            </a:r>
            <a:endParaRPr lang="en-US" altLang="ko-KR" sz="1200" dirty="0" smtClean="0"/>
          </a:p>
          <a:p>
            <a:r>
              <a:rPr lang="en-US" altLang="ko-KR" sz="600" dirty="0" smtClean="0"/>
              <a:t> </a:t>
            </a:r>
            <a:endParaRPr lang="en-US" altLang="ko-KR" sz="600" dirty="0"/>
          </a:p>
          <a:p>
            <a:r>
              <a:rPr lang="ko-KR" altLang="en-US" sz="1200" dirty="0" smtClean="0"/>
              <a:t>  미국에는 </a:t>
            </a:r>
            <a:r>
              <a:rPr lang="ko-KR" altLang="en-US" sz="1200" dirty="0"/>
              <a:t>절단 수술을 받은 사람이 </a:t>
            </a:r>
            <a:r>
              <a:rPr lang="en-US" altLang="ko-KR" sz="1200" dirty="0"/>
              <a:t>200</a:t>
            </a:r>
            <a:r>
              <a:rPr lang="ko-KR" altLang="en-US" sz="1200" dirty="0"/>
              <a:t>만 명 </a:t>
            </a:r>
            <a:r>
              <a:rPr lang="ko-KR" altLang="en-US" sz="1200" dirty="0" smtClean="0"/>
              <a:t>이상 </a:t>
            </a:r>
            <a:endParaRPr lang="en-US" altLang="ko-KR" sz="1200" dirty="0" smtClean="0"/>
          </a:p>
          <a:p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</a:t>
            </a:r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21150" y="5949280"/>
            <a:ext cx="2952329" cy="3847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100" dirty="0"/>
              <a:t>No </a:t>
            </a:r>
            <a:r>
              <a:rPr lang="en-US" altLang="ko-KR" sz="1100" dirty="0" err="1"/>
              <a:t>Limbits</a:t>
            </a:r>
            <a:r>
              <a:rPr lang="en-US" altLang="ko-KR" sz="1100" dirty="0"/>
              <a:t>’. </a:t>
            </a:r>
            <a:r>
              <a:rPr lang="en-US" altLang="ko-KR" sz="1100" dirty="0" smtClean="0"/>
              <a:t>‘No </a:t>
            </a:r>
            <a:r>
              <a:rPr lang="en-US" altLang="ko-KR" sz="1100" dirty="0"/>
              <a:t>Limits</a:t>
            </a:r>
            <a:r>
              <a:rPr lang="en-US" altLang="ko-KR" sz="1100" dirty="0" smtClean="0"/>
              <a:t>’ + </a:t>
            </a:r>
            <a:r>
              <a:rPr lang="ko-KR" altLang="en-US" sz="1100" dirty="0" smtClean="0"/>
              <a:t>사지 </a:t>
            </a:r>
            <a:r>
              <a:rPr lang="ko-KR" altLang="en-US" sz="1100" dirty="0"/>
              <a:t>‘</a:t>
            </a:r>
            <a:r>
              <a:rPr lang="en-US" altLang="ko-KR" sz="1100" dirty="0"/>
              <a:t>Limb</a:t>
            </a:r>
            <a:r>
              <a:rPr lang="en-US" altLang="ko-KR" sz="1100" dirty="0" smtClean="0"/>
              <a:t>’</a:t>
            </a:r>
          </a:p>
          <a:p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No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Limbits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의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탄생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(1/6)  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Picture 2" descr="https://longblack-contens.s3.ap-northeast-2.amazonaws.com/image/20230712/1689159483c0fffe689cc872099031eaabaff6be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51" y="3356993"/>
            <a:ext cx="2978943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20552" y="1268760"/>
            <a:ext cx="8352928" cy="4770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300" b="1" dirty="0">
                <a:solidFill>
                  <a:schemeClr val="bg1"/>
                </a:solidFill>
              </a:rPr>
              <a:t>장애를 가진 사람들을 위한 패션 브랜드 ‘노 </a:t>
            </a:r>
            <a:r>
              <a:rPr lang="ko-KR" altLang="en-US" sz="1300" b="1" dirty="0" err="1" smtClean="0">
                <a:solidFill>
                  <a:schemeClr val="bg1"/>
                </a:solidFill>
              </a:rPr>
              <a:t>리밋츠의</a:t>
            </a:r>
            <a:r>
              <a:rPr lang="ko-KR" altLang="en-US" sz="1300" b="1" dirty="0" smtClean="0">
                <a:solidFill>
                  <a:schemeClr val="bg1"/>
                </a:solidFill>
              </a:rPr>
              <a:t> 투자 가치는</a:t>
            </a:r>
            <a:r>
              <a:rPr lang="en-US" altLang="ko-KR" sz="1300" b="1" dirty="0" smtClean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 </a:t>
            </a:r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0552" y="1700808"/>
            <a:ext cx="8352928" cy="44627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/>
              <a:t>2023</a:t>
            </a:r>
            <a:r>
              <a:rPr lang="ko-KR" altLang="en-US" sz="1300" dirty="0"/>
              <a:t>년 월평균 매출액은 </a:t>
            </a:r>
            <a:r>
              <a:rPr lang="en-US" altLang="ko-KR" sz="1300" dirty="0"/>
              <a:t>1</a:t>
            </a:r>
            <a:r>
              <a:rPr lang="ko-KR" altLang="en-US" sz="1300" dirty="0"/>
              <a:t>만</a:t>
            </a:r>
            <a:r>
              <a:rPr lang="en-US" altLang="ko-KR" sz="1300" dirty="0" smtClean="0"/>
              <a:t>5000$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(</a:t>
            </a:r>
            <a:r>
              <a:rPr lang="ko-KR" altLang="en-US" sz="1300" dirty="0"/>
              <a:t>약 </a:t>
            </a:r>
            <a:r>
              <a:rPr lang="en-US" altLang="ko-KR" sz="1300" dirty="0"/>
              <a:t>2000</a:t>
            </a:r>
            <a:r>
              <a:rPr lang="ko-KR" altLang="en-US" sz="1300" dirty="0"/>
              <a:t>만원</a:t>
            </a:r>
            <a:r>
              <a:rPr lang="en-US" altLang="ko-KR" sz="1300" dirty="0" smtClean="0"/>
              <a:t>) </a:t>
            </a:r>
            <a:r>
              <a:rPr lang="en-US" altLang="ko-KR" sz="1300" dirty="0" smtClean="0">
                <a:sym typeface="Wingdings" panose="05000000000000000000" pitchFamily="2" charset="2"/>
              </a:rPr>
              <a:t> </a:t>
            </a:r>
            <a:r>
              <a:rPr lang="ko-KR" altLang="en-US" sz="1300" dirty="0" smtClean="0"/>
              <a:t>기업 </a:t>
            </a:r>
            <a:r>
              <a:rPr lang="ko-KR" altLang="en-US" sz="1300" dirty="0"/>
              <a:t>가치는 </a:t>
            </a:r>
            <a:r>
              <a:rPr lang="en-US" altLang="ko-KR" sz="1300" dirty="0"/>
              <a:t>100</a:t>
            </a:r>
            <a:r>
              <a:rPr lang="ko-KR" altLang="en-US" sz="1300" dirty="0" smtClean="0"/>
              <a:t>만</a:t>
            </a:r>
            <a:r>
              <a:rPr lang="en-US" altLang="ko-KR" sz="1300" dirty="0" smtClean="0"/>
              <a:t>$ (</a:t>
            </a:r>
            <a:r>
              <a:rPr lang="ko-KR" altLang="en-US" sz="1300" dirty="0"/>
              <a:t>약 </a:t>
            </a:r>
            <a:r>
              <a:rPr lang="en-US" altLang="ko-KR" sz="1300" dirty="0"/>
              <a:t>13</a:t>
            </a:r>
            <a:r>
              <a:rPr lang="ko-KR" altLang="en-US" sz="1300" dirty="0" err="1"/>
              <a:t>억원</a:t>
            </a:r>
            <a:r>
              <a:rPr lang="en-US" altLang="ko-KR" sz="1300" dirty="0" smtClean="0"/>
              <a:t>)</a:t>
            </a:r>
            <a:r>
              <a:rPr lang="ko-KR" altLang="en-US" sz="1300" dirty="0"/>
              <a:t/>
            </a:r>
            <a:br>
              <a:rPr lang="ko-KR" altLang="en-US" sz="1300" dirty="0"/>
            </a:br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 </a:t>
            </a:r>
            <a:r>
              <a:rPr lang="en-US" altLang="ko-KR" sz="400" dirty="0" smtClean="0">
                <a:solidFill>
                  <a:schemeClr val="tx1"/>
                </a:solidFill>
              </a:rPr>
              <a:t>   </a:t>
            </a:r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0552" y="3356992"/>
            <a:ext cx="5112568" cy="4770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300" b="1" dirty="0" err="1" smtClean="0">
                <a:solidFill>
                  <a:schemeClr val="bg1"/>
                </a:solidFill>
              </a:rPr>
              <a:t>패셔너블한</a:t>
            </a:r>
            <a:r>
              <a:rPr lang="ko-KR" altLang="en-US" sz="1300" b="1" dirty="0" smtClean="0">
                <a:solidFill>
                  <a:schemeClr val="bg1"/>
                </a:solidFill>
              </a:rPr>
              <a:t> 의족을 넘어 진짜 패션 브랜드 도전</a:t>
            </a:r>
            <a:endParaRPr lang="en-US" altLang="ko-KR" sz="13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 </a:t>
            </a:r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4" name="아래쪽 화살표 설명선 3"/>
          <p:cNvSpPr/>
          <p:nvPr/>
        </p:nvSpPr>
        <p:spPr>
          <a:xfrm>
            <a:off x="920552" y="3933056"/>
            <a:ext cx="5112568" cy="720080"/>
          </a:xfrm>
          <a:prstGeom prst="downArrowCallou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의족 사용자를 위한 청바지에 </a:t>
            </a:r>
            <a:r>
              <a:rPr lang="ko-KR" altLang="en-US" sz="1300" b="1" dirty="0"/>
              <a:t>무릎부터 밑단까지 긴 지퍼를 </a:t>
            </a:r>
            <a:r>
              <a:rPr lang="ko-KR" altLang="en-US" sz="1300" b="1" dirty="0" smtClean="0"/>
              <a:t>부착</a:t>
            </a:r>
            <a:endParaRPr lang="ko-KR" altLang="en-US" sz="13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20552" y="5517232"/>
            <a:ext cx="5112568" cy="9079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“큰 변화가 생겼습니다</a:t>
            </a:r>
            <a:r>
              <a:rPr lang="en-US" altLang="ko-KR" sz="1200" b="1" dirty="0">
                <a:solidFill>
                  <a:schemeClr val="bg1"/>
                </a:solidFill>
              </a:rPr>
              <a:t>. </a:t>
            </a:r>
            <a:r>
              <a:rPr lang="ko-KR" altLang="en-US" sz="1200" b="1" dirty="0">
                <a:solidFill>
                  <a:schemeClr val="bg1"/>
                </a:solidFill>
              </a:rPr>
              <a:t>조금은 저 자신이 된 기분이 들었어요</a:t>
            </a:r>
            <a:r>
              <a:rPr lang="en-US" altLang="ko-KR" sz="1200" b="1" dirty="0">
                <a:solidFill>
                  <a:schemeClr val="bg1"/>
                </a:solidFill>
              </a:rPr>
              <a:t>. 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반바지나 </a:t>
            </a:r>
            <a:r>
              <a:rPr lang="ko-KR" altLang="en-US" sz="1200" b="1" dirty="0" err="1">
                <a:solidFill>
                  <a:schemeClr val="bg1"/>
                </a:solidFill>
              </a:rPr>
              <a:t>트레이닝복</a:t>
            </a:r>
            <a:r>
              <a:rPr lang="ko-KR" altLang="en-US" sz="1200" b="1" dirty="0">
                <a:solidFill>
                  <a:schemeClr val="bg1"/>
                </a:solidFill>
              </a:rPr>
              <a:t> 대신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청바지를 입을 수 있다는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사실만으로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”</a:t>
            </a:r>
          </a:p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/>
            </a:r>
            <a:br>
              <a:rPr lang="en-US" altLang="ko-KR" sz="1200" b="1" dirty="0">
                <a:solidFill>
                  <a:schemeClr val="bg1"/>
                </a:solidFill>
              </a:rPr>
            </a:br>
            <a:r>
              <a:rPr lang="ko-KR" altLang="en-US" sz="1100" dirty="0" err="1" smtClean="0">
                <a:solidFill>
                  <a:schemeClr val="bg1"/>
                </a:solidFill>
              </a:rPr>
              <a:t>에리카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r>
              <a:rPr lang="ko-KR" altLang="en-US" sz="1100" dirty="0">
                <a:solidFill>
                  <a:schemeClr val="bg1"/>
                </a:solidFill>
              </a:rPr>
              <a:t>콜</a:t>
            </a:r>
            <a:r>
              <a:rPr lang="en-US" altLang="ko-KR" sz="1100" dirty="0">
                <a:solidFill>
                  <a:schemeClr val="bg1"/>
                </a:solidFill>
              </a:rPr>
              <a:t>, 2021</a:t>
            </a:r>
            <a:r>
              <a:rPr lang="ko-KR" altLang="en-US" sz="1100" dirty="0">
                <a:solidFill>
                  <a:schemeClr val="bg1"/>
                </a:solidFill>
              </a:rPr>
              <a:t>년 </a:t>
            </a:r>
            <a:r>
              <a:rPr lang="ko-KR" altLang="en-US" sz="1100" dirty="0" err="1">
                <a:solidFill>
                  <a:schemeClr val="bg1"/>
                </a:solidFill>
              </a:rPr>
              <a:t>디스트릭트프레이</a:t>
            </a:r>
            <a:r>
              <a:rPr lang="ko-KR" altLang="en-US" sz="1100" dirty="0">
                <a:solidFill>
                  <a:schemeClr val="bg1"/>
                </a:solidFill>
              </a:rPr>
              <a:t> 매거진에서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 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3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47</a:t>
            </a:fld>
            <a:endParaRPr lang="ko-KR" altLang="en-US">
              <a:uFillTx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No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Limbits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의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탄생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(2/6)  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0552" y="2910716"/>
            <a:ext cx="4320480" cy="89255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1200" dirty="0" err="1"/>
              <a:t>에리카는</a:t>
            </a:r>
            <a:r>
              <a:rPr lang="ko-KR" altLang="en-US" sz="1200" dirty="0"/>
              <a:t> 이 자금으로 첫 번째 바지</a:t>
            </a:r>
            <a:r>
              <a:rPr lang="en-US" altLang="ko-KR" sz="1200" dirty="0"/>
              <a:t>, ‘</a:t>
            </a:r>
            <a:r>
              <a:rPr lang="ko-KR" altLang="en-US" sz="1200" dirty="0"/>
              <a:t>더 앰프 팬츠</a:t>
            </a:r>
            <a:r>
              <a:rPr lang="en-US" altLang="ko-KR" sz="1200" dirty="0"/>
              <a:t>The Amp Pants</a:t>
            </a:r>
            <a:r>
              <a:rPr lang="ko-KR" altLang="en-US" sz="1200" dirty="0"/>
              <a:t>*’를 정식 </a:t>
            </a:r>
            <a:r>
              <a:rPr lang="ko-KR" altLang="en-US" sz="1200" dirty="0" err="1" smtClean="0"/>
              <a:t>론칭</a:t>
            </a:r>
            <a:endParaRPr lang="en-US" altLang="ko-KR" sz="1200" dirty="0" smtClean="0"/>
          </a:p>
          <a:p>
            <a:pPr algn="ctr"/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100" dirty="0"/>
              <a:t>*의족 사용자를 뜻하는 단어 </a:t>
            </a:r>
            <a:r>
              <a:rPr lang="en-US" altLang="ko-KR" sz="1100" dirty="0" smtClean="0"/>
              <a:t>Amputee</a:t>
            </a:r>
            <a:endParaRPr lang="ko-KR" altLang="en-US" sz="1100" dirty="0"/>
          </a:p>
          <a:p>
            <a:pPr algn="ctr"/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 </a:t>
            </a:r>
            <a:r>
              <a:rPr lang="en-US" altLang="ko-KR" sz="400" dirty="0" smtClean="0">
                <a:solidFill>
                  <a:schemeClr val="tx1"/>
                </a:solidFill>
              </a:rPr>
              <a:t>   </a:t>
            </a:r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16" name="아래쪽 화살표 설명선 15"/>
          <p:cNvSpPr/>
          <p:nvPr/>
        </p:nvSpPr>
        <p:spPr>
          <a:xfrm>
            <a:off x="920552" y="1268760"/>
            <a:ext cx="3888432" cy="936104"/>
          </a:xfrm>
          <a:prstGeom prst="downArrowCallou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미국 </a:t>
            </a:r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r>
              <a:rPr lang="ko-KR" altLang="en-US" sz="1200" b="1" dirty="0">
                <a:solidFill>
                  <a:schemeClr val="bg1"/>
                </a:solidFill>
              </a:rPr>
              <a:t>위의 소매유통기업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Target</a:t>
            </a:r>
            <a:r>
              <a:rPr lang="ko-KR" altLang="en-US" sz="1200" b="1" dirty="0">
                <a:solidFill>
                  <a:schemeClr val="bg1"/>
                </a:solidFill>
              </a:rPr>
              <a:t>이 이 바지를 보고 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3</a:t>
            </a:r>
            <a:r>
              <a:rPr lang="ko-KR" altLang="en-US" sz="1200" b="1" dirty="0">
                <a:solidFill>
                  <a:schemeClr val="bg1"/>
                </a:solidFill>
              </a:rPr>
              <a:t>개월간 창업을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지원 </a:t>
            </a:r>
            <a:endParaRPr lang="ko-KR" altLang="en-US" sz="1200" b="1" dirty="0"/>
          </a:p>
        </p:txBody>
      </p:sp>
      <p:sp>
        <p:nvSpPr>
          <p:cNvPr id="18" name="아래쪽 화살표 설명선 17"/>
          <p:cNvSpPr/>
          <p:nvPr/>
        </p:nvSpPr>
        <p:spPr>
          <a:xfrm>
            <a:off x="5385048" y="1268760"/>
            <a:ext cx="3888432" cy="936104"/>
          </a:xfrm>
          <a:prstGeom prst="downArrowCallou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의족과 무릎 보조기를 쓰는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사람들이 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노 </a:t>
            </a:r>
            <a:r>
              <a:rPr lang="ko-KR" altLang="en-US" sz="1200" b="1" dirty="0" err="1">
                <a:solidFill>
                  <a:schemeClr val="bg1"/>
                </a:solidFill>
              </a:rPr>
              <a:t>리밋츠의</a:t>
            </a:r>
            <a:r>
              <a:rPr lang="ko-KR" altLang="en-US" sz="1200" b="1" dirty="0">
                <a:solidFill>
                  <a:schemeClr val="bg1"/>
                </a:solidFill>
              </a:rPr>
              <a:t> 바지를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탐색 </a:t>
            </a:r>
            <a:endParaRPr lang="ko-KR" altLang="en-US" sz="1200" b="1" dirty="0"/>
          </a:p>
        </p:txBody>
      </p:sp>
      <p:sp>
        <p:nvSpPr>
          <p:cNvPr id="19" name="아래쪽 화살표 설명선 18"/>
          <p:cNvSpPr/>
          <p:nvPr/>
        </p:nvSpPr>
        <p:spPr>
          <a:xfrm>
            <a:off x="920552" y="2204864"/>
            <a:ext cx="8352928" cy="648072"/>
          </a:xfrm>
          <a:prstGeom prst="downArrowCallou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2021</a:t>
            </a:r>
            <a:r>
              <a:rPr lang="ko-KR" altLang="en-US" sz="1200" b="1" dirty="0"/>
              <a:t>년 </a:t>
            </a:r>
            <a:r>
              <a:rPr lang="en-US" altLang="ko-KR" sz="1200" b="1" dirty="0"/>
              <a:t>4</a:t>
            </a:r>
            <a:r>
              <a:rPr lang="ko-KR" altLang="en-US" sz="1200" b="1" dirty="0"/>
              <a:t>월에는 </a:t>
            </a:r>
            <a:r>
              <a:rPr lang="ko-KR" altLang="en-US" sz="1200" b="1" dirty="0" err="1"/>
              <a:t>크라우드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펀딩에</a:t>
            </a:r>
            <a:r>
              <a:rPr lang="ko-KR" altLang="en-US" sz="1200" b="1" dirty="0"/>
              <a:t> </a:t>
            </a:r>
            <a:r>
              <a:rPr lang="ko-KR" altLang="en-US" sz="1200" b="1" dirty="0" smtClean="0"/>
              <a:t>도전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 </a:t>
            </a:r>
            <a:r>
              <a:rPr lang="en-US" altLang="ko-KR" sz="1200" b="1" dirty="0" smtClean="0"/>
              <a:t>24</a:t>
            </a:r>
            <a:r>
              <a:rPr lang="ko-KR" altLang="en-US" sz="1200" b="1" dirty="0"/>
              <a:t>시간 만에 목표 금액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만</a:t>
            </a:r>
            <a:r>
              <a:rPr lang="en-US" altLang="ko-KR" sz="1200" b="1" dirty="0" smtClean="0"/>
              <a:t>2000$</a:t>
            </a:r>
            <a:r>
              <a:rPr lang="ko-KR" altLang="en-US" sz="1200" b="1" dirty="0"/>
              <a:t> 초과 </a:t>
            </a:r>
            <a:r>
              <a:rPr lang="ko-KR" altLang="en-US" sz="1200" b="1" dirty="0" smtClean="0"/>
              <a:t>달성</a:t>
            </a:r>
            <a:r>
              <a:rPr lang="en-US" altLang="ko-KR" sz="1200" b="1" dirty="0" smtClean="0"/>
              <a:t> </a:t>
            </a:r>
            <a:endParaRPr lang="ko-KR" altLang="en-US" sz="1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72" y="2852936"/>
            <a:ext cx="3672408" cy="355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920552" y="4365104"/>
            <a:ext cx="4320480" cy="90794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* </a:t>
            </a:r>
            <a:r>
              <a:rPr lang="ko-KR" altLang="en-US" sz="1200" dirty="0" smtClean="0"/>
              <a:t>아이템 </a:t>
            </a:r>
            <a:r>
              <a:rPr lang="ko-KR" altLang="en-US" sz="1200" dirty="0"/>
              <a:t>선정 단계부터 고객 의견을 가장 </a:t>
            </a:r>
            <a:r>
              <a:rPr lang="ko-KR" altLang="en-US" sz="1200" dirty="0" smtClean="0"/>
              <a:t>중시</a:t>
            </a:r>
            <a:endParaRPr lang="en-US" altLang="ko-KR" sz="1200" dirty="0" smtClean="0"/>
          </a:p>
          <a:p>
            <a:r>
              <a:rPr lang="en-US" altLang="ko-KR" sz="600" dirty="0" smtClean="0"/>
              <a:t>  </a:t>
            </a:r>
            <a:endParaRPr lang="en-US" altLang="ko-KR" sz="600" dirty="0"/>
          </a:p>
          <a:p>
            <a:r>
              <a:rPr lang="ko-KR" altLang="en-US" sz="1200" dirty="0" smtClean="0"/>
              <a:t> ‘</a:t>
            </a:r>
            <a:r>
              <a:rPr lang="ko-KR" altLang="en-US" sz="1200" dirty="0"/>
              <a:t>휠체어 바지</a:t>
            </a:r>
            <a:r>
              <a:rPr lang="ko-KR" altLang="en-US" sz="1200" dirty="0" smtClean="0"/>
              <a:t>’는 비영리단체 ‘</a:t>
            </a:r>
            <a:r>
              <a:rPr lang="en-US" altLang="ko-KR" sz="1200" dirty="0" smtClean="0"/>
              <a:t>Halcyon</a:t>
            </a:r>
            <a:r>
              <a:rPr lang="ko-KR" altLang="en-US" sz="1200" dirty="0"/>
              <a:t>’과 손잡고 </a:t>
            </a:r>
            <a:r>
              <a:rPr lang="en-US" altLang="ko-KR" sz="1200" dirty="0"/>
              <a:t>300</a:t>
            </a:r>
            <a:r>
              <a:rPr lang="ko-KR" altLang="en-US" sz="1200" dirty="0" smtClean="0"/>
              <a:t>명의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잠재 고객과 보조기기사도 인터뷰</a:t>
            </a:r>
            <a:endParaRPr lang="en-US" altLang="ko-KR" sz="1200" dirty="0" smtClean="0"/>
          </a:p>
          <a:p>
            <a:pPr algn="ctr"/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 </a:t>
            </a:r>
            <a:r>
              <a:rPr lang="en-US" altLang="ko-KR" sz="400" dirty="0" smtClean="0">
                <a:solidFill>
                  <a:schemeClr val="tx1"/>
                </a:solidFill>
              </a:rPr>
              <a:t>   </a:t>
            </a:r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0552" y="3960058"/>
            <a:ext cx="4320480" cy="4616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노 </a:t>
            </a:r>
            <a:r>
              <a:rPr lang="ko-KR" altLang="en-US" sz="1200" b="1" dirty="0" err="1">
                <a:solidFill>
                  <a:schemeClr val="bg1"/>
                </a:solidFill>
              </a:rPr>
              <a:t>리밋츠의</a:t>
            </a:r>
            <a:r>
              <a:rPr lang="ko-KR" altLang="en-US" sz="1200" b="1" dirty="0">
                <a:solidFill>
                  <a:schemeClr val="bg1"/>
                </a:solidFill>
              </a:rPr>
              <a:t> 경쟁력은 고객 </a:t>
            </a:r>
            <a:r>
              <a:rPr lang="ko-KR" altLang="en-US" sz="1200" b="1" dirty="0" err="1">
                <a:solidFill>
                  <a:schemeClr val="bg1"/>
                </a:solidFill>
              </a:rPr>
              <a:t>니즈에</a:t>
            </a:r>
            <a:r>
              <a:rPr lang="ko-KR" altLang="en-US" sz="1200" b="1" dirty="0">
                <a:solidFill>
                  <a:schemeClr val="bg1"/>
                </a:solidFill>
              </a:rPr>
              <a:t> 충실한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디자인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 </a:t>
            </a:r>
            <a:r>
              <a:rPr lang="en-US" altLang="ko-KR" sz="600" b="1" dirty="0" smtClean="0">
                <a:solidFill>
                  <a:schemeClr val="bg1"/>
                </a:solidFill>
              </a:rPr>
              <a:t>    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5" name="위쪽 화살표 설명선 4"/>
          <p:cNvSpPr/>
          <p:nvPr/>
        </p:nvSpPr>
        <p:spPr>
          <a:xfrm>
            <a:off x="920552" y="5301208"/>
            <a:ext cx="4320480" cy="914400"/>
          </a:xfrm>
          <a:prstGeom prst="upArrowCallou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고객들의 </a:t>
            </a:r>
            <a:r>
              <a:rPr lang="ko-KR" altLang="en-US" sz="1200" b="1" dirty="0" err="1"/>
              <a:t>니즈가</a:t>
            </a:r>
            <a:r>
              <a:rPr lang="ko-KR" altLang="en-US" sz="1200" b="1" dirty="0"/>
              <a:t> 가장 큰 </a:t>
            </a:r>
            <a:r>
              <a:rPr lang="ko-KR" altLang="en-US" sz="1200" b="1" dirty="0" smtClean="0"/>
              <a:t>신상품은</a:t>
            </a:r>
            <a:endParaRPr lang="en-US" altLang="ko-KR" sz="1200" b="1" dirty="0" smtClean="0"/>
          </a:p>
          <a:p>
            <a:pPr algn="ctr"/>
            <a:r>
              <a:rPr lang="en-US" altLang="ko-KR" sz="1200" b="1" dirty="0" smtClean="0"/>
              <a:t>‘</a:t>
            </a:r>
            <a:r>
              <a:rPr lang="ko-KR" altLang="en-US" sz="1200" b="1" dirty="0"/>
              <a:t>휠체어 이용자를 위한 바지</a:t>
            </a:r>
            <a:r>
              <a:rPr lang="ko-KR" altLang="en-US" sz="1200" b="1" dirty="0" smtClean="0"/>
              <a:t>’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80397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48</a:t>
            </a:fld>
            <a:endParaRPr lang="ko-KR" altLang="en-US">
              <a:uFillTx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No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Limbits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의 사용자 편의성을 위한 노력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(3/6)  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아래쪽 화살표 설명선 18"/>
          <p:cNvSpPr/>
          <p:nvPr/>
        </p:nvSpPr>
        <p:spPr>
          <a:xfrm>
            <a:off x="920552" y="1268760"/>
            <a:ext cx="8352928" cy="864096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“동료 중 한 명은 </a:t>
            </a:r>
            <a:r>
              <a:rPr lang="ko-KR" altLang="en-US" sz="1200" b="1" dirty="0" smtClean="0"/>
              <a:t>작업치료사이자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절단 수술을 받은 </a:t>
            </a:r>
            <a:r>
              <a:rPr lang="ko-KR" altLang="en-US" sz="1200" b="1" dirty="0" smtClean="0"/>
              <a:t>환자로</a:t>
            </a:r>
            <a:r>
              <a:rPr lang="en-US" altLang="ko-KR" sz="1200" b="1" dirty="0" smtClean="0"/>
              <a:t>, </a:t>
            </a:r>
          </a:p>
          <a:p>
            <a:pPr algn="ctr"/>
            <a:r>
              <a:rPr lang="ko-KR" altLang="en-US" sz="1200" b="1" dirty="0" smtClean="0"/>
              <a:t>전문적인 </a:t>
            </a:r>
            <a:r>
              <a:rPr lang="ko-KR" altLang="en-US" sz="1200" b="1" dirty="0"/>
              <a:t>경험과 개인적인 경험을 바탕으로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제품 개발에 있어 많은 </a:t>
            </a:r>
            <a:r>
              <a:rPr lang="ko-KR" altLang="en-US" sz="1200" b="1" dirty="0" smtClean="0"/>
              <a:t>참여</a:t>
            </a:r>
            <a:endParaRPr lang="en-US" altLang="ko-KR" sz="1200" b="1" dirty="0" smtClean="0"/>
          </a:p>
        </p:txBody>
      </p:sp>
      <p:pic>
        <p:nvPicPr>
          <p:cNvPr id="12" name="Picture 4" descr="https://longblack-contens.s3.ap-northeast-2.amazonaws.com/image/20230711/1689084031b34c4f4a72771fd33318b4b9d3c4dcf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6" y="2852936"/>
            <a:ext cx="3071538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20551" y="2132856"/>
            <a:ext cx="8328123" cy="47705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b="1" dirty="0"/>
              <a:t>바지 뒷주머니나 솔기가 휠체어 </a:t>
            </a:r>
            <a:r>
              <a:rPr lang="ko-KR" altLang="en-US" sz="1200" b="1" dirty="0" err="1"/>
              <a:t>사용자으로</a:t>
            </a:r>
            <a:r>
              <a:rPr lang="ko-KR" altLang="en-US" sz="1200" b="1" dirty="0"/>
              <a:t> 하여금 욕창을 일으킬 수 있다는 </a:t>
            </a:r>
            <a:r>
              <a:rPr lang="ko-KR" altLang="en-US" sz="1200" b="1" dirty="0" smtClean="0"/>
              <a:t>의견 제시</a:t>
            </a:r>
            <a:r>
              <a:rPr lang="en-US" altLang="ko-KR" sz="1200" b="1" dirty="0" smtClean="0"/>
              <a:t>”</a:t>
            </a:r>
          </a:p>
          <a:p>
            <a:pPr algn="ctr"/>
            <a:r>
              <a:rPr lang="en-US" altLang="ko-KR" sz="600" b="1" dirty="0"/>
              <a:t> </a:t>
            </a:r>
            <a:r>
              <a:rPr lang="en-US" altLang="ko-KR" sz="600" b="1" dirty="0" smtClean="0"/>
              <a:t>  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 </a:t>
            </a:r>
            <a:r>
              <a:rPr lang="en-US" altLang="ko-KR" sz="600" dirty="0" smtClean="0">
                <a:solidFill>
                  <a:schemeClr val="tx1"/>
                </a:solidFill>
              </a:rPr>
              <a:t>   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3" name="오른쪽 화살표 설명선 2"/>
          <p:cNvSpPr/>
          <p:nvPr/>
        </p:nvSpPr>
        <p:spPr>
          <a:xfrm>
            <a:off x="920552" y="2852936"/>
            <a:ext cx="5040560" cy="792088"/>
          </a:xfrm>
          <a:prstGeom prst="rightArrowCallou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‘휠체어 바지’는 앞과 뒤의 주머니 중 뒤가 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더 </a:t>
            </a:r>
            <a:r>
              <a:rPr lang="ko-KR" altLang="en-US" sz="1200" b="1" dirty="0"/>
              <a:t>길어서</a:t>
            </a:r>
            <a:r>
              <a:rPr lang="en-US" altLang="ko-KR" sz="1200" b="1" dirty="0"/>
              <a:t>, </a:t>
            </a:r>
          </a:p>
          <a:p>
            <a:pPr algn="ctr"/>
            <a:r>
              <a:rPr lang="ko-KR" altLang="en-US" sz="1200" b="1" dirty="0"/>
              <a:t>뒤 춤이 흘러 내리지 않게 </a:t>
            </a:r>
            <a:r>
              <a:rPr lang="ko-KR" altLang="en-US" sz="1200" b="1" dirty="0" smtClean="0"/>
              <a:t>디자인</a:t>
            </a:r>
            <a:endParaRPr lang="ko-KR" altLang="en-US" sz="1200" b="1" dirty="0"/>
          </a:p>
        </p:txBody>
      </p:sp>
      <p:sp>
        <p:nvSpPr>
          <p:cNvPr id="15" name="오른쪽 화살표 설명선 14"/>
          <p:cNvSpPr/>
          <p:nvPr/>
        </p:nvSpPr>
        <p:spPr>
          <a:xfrm>
            <a:off x="920552" y="3861048"/>
            <a:ext cx="5040560" cy="817240"/>
          </a:xfrm>
          <a:prstGeom prst="rightArrowCallou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휠체어 사용자에게는 뒷주머니가 필요 없어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앉은 자세에도 </a:t>
            </a:r>
            <a:r>
              <a:rPr lang="ko-KR" altLang="en-US" sz="1200" b="1" dirty="0" smtClean="0"/>
              <a:t>최적화하기 위해 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뒷주머니도 </a:t>
            </a:r>
            <a:r>
              <a:rPr lang="ko-KR" altLang="en-US" sz="1200" b="1" dirty="0"/>
              <a:t>제거하고 </a:t>
            </a:r>
            <a:r>
              <a:rPr lang="ko-KR" altLang="en-US" sz="1200" b="1" dirty="0" smtClean="0"/>
              <a:t>허벅지에 주머니 부착</a:t>
            </a:r>
            <a:endParaRPr lang="en-US" altLang="ko-KR" sz="1200" b="1" dirty="0"/>
          </a:p>
        </p:txBody>
      </p:sp>
      <p:sp>
        <p:nvSpPr>
          <p:cNvPr id="17" name="오른쪽 화살표 설명선 16"/>
          <p:cNvSpPr/>
          <p:nvPr/>
        </p:nvSpPr>
        <p:spPr>
          <a:xfrm>
            <a:off x="920552" y="4869160"/>
            <a:ext cx="5040560" cy="504056"/>
          </a:xfrm>
          <a:prstGeom prst="rightArrowCallou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소재는 잘 늘어나는 </a:t>
            </a:r>
            <a:r>
              <a:rPr lang="ko-KR" altLang="en-US" sz="1200" b="1" dirty="0" err="1"/>
              <a:t>스판으로</a:t>
            </a:r>
            <a:r>
              <a:rPr lang="en-US" altLang="ko-KR" sz="1200" b="1" dirty="0"/>
              <a:t>, 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종일 </a:t>
            </a:r>
            <a:r>
              <a:rPr lang="ko-KR" altLang="en-US" sz="1200" b="1" dirty="0"/>
              <a:t>입어도 </a:t>
            </a:r>
            <a:r>
              <a:rPr lang="ko-KR" altLang="en-US" sz="1200" b="1" dirty="0" smtClean="0"/>
              <a:t>편안</a:t>
            </a:r>
            <a:endParaRPr lang="en-US" altLang="ko-KR" sz="1200" b="1" dirty="0"/>
          </a:p>
        </p:txBody>
      </p:sp>
      <p:sp>
        <p:nvSpPr>
          <p:cNvPr id="20" name="오른쪽 화살표 설명선 19"/>
          <p:cNvSpPr/>
          <p:nvPr/>
        </p:nvSpPr>
        <p:spPr>
          <a:xfrm>
            <a:off x="920552" y="5589240"/>
            <a:ext cx="5040560" cy="648072"/>
          </a:xfrm>
          <a:prstGeom prst="rightArrowCallou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누운 자세로 혼자서 화장실을 해결해야 하는 사람을 위해</a:t>
            </a:r>
            <a:r>
              <a:rPr lang="en-US" altLang="ko-KR" sz="1200" b="1" dirty="0"/>
              <a:t>, </a:t>
            </a:r>
          </a:p>
          <a:p>
            <a:pPr algn="ctr"/>
            <a:r>
              <a:rPr lang="ko-KR" altLang="en-US" sz="1200" b="1" dirty="0"/>
              <a:t>엉덩이에 지퍼도 </a:t>
            </a:r>
            <a:r>
              <a:rPr lang="ko-KR" altLang="en-US" sz="1200" b="1" dirty="0" smtClean="0"/>
              <a:t>부착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5796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49</a:t>
            </a:fld>
            <a:endParaRPr lang="ko-KR" altLang="en-US">
              <a:uFillTx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No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Limbits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의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차 도전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(4/6)  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0552" y="1268760"/>
            <a:ext cx="8352928" cy="70788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/>
              <a:t>미국 </a:t>
            </a:r>
            <a:r>
              <a:rPr lang="en-US" altLang="ko-KR" sz="1200" dirty="0"/>
              <a:t>ABC </a:t>
            </a:r>
            <a:r>
              <a:rPr lang="ko-KR" altLang="en-US" sz="1200" dirty="0"/>
              <a:t>방송의 </a:t>
            </a:r>
            <a:r>
              <a:rPr lang="en-US" altLang="ko-KR" sz="1200" dirty="0"/>
              <a:t>TV</a:t>
            </a:r>
            <a:r>
              <a:rPr lang="ko-KR" altLang="en-US" sz="1200" dirty="0"/>
              <a:t>쇼 제작진이 </a:t>
            </a:r>
            <a:r>
              <a:rPr lang="ko-KR" altLang="en-US" sz="1200" dirty="0" err="1" smtClean="0"/>
              <a:t>스타트업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서바이벌</a:t>
            </a:r>
            <a:r>
              <a:rPr lang="ko-KR" altLang="en-US" sz="1200" dirty="0"/>
              <a:t> 프로그램 </a:t>
            </a:r>
            <a:r>
              <a:rPr lang="ko-KR" altLang="en-US" sz="1200" dirty="0" smtClean="0"/>
              <a:t>‘</a:t>
            </a:r>
            <a:r>
              <a:rPr lang="en-US" altLang="ko-KR" sz="1200" dirty="0" smtClean="0"/>
              <a:t>Shark </a:t>
            </a:r>
            <a:r>
              <a:rPr lang="en-US" altLang="ko-KR" sz="1200" dirty="0"/>
              <a:t>Tank</a:t>
            </a:r>
            <a:r>
              <a:rPr lang="ko-KR" altLang="en-US" sz="1200" dirty="0"/>
              <a:t>’에 출연 신청서를 </a:t>
            </a:r>
            <a:r>
              <a:rPr lang="ko-KR" altLang="en-US" sz="1200" dirty="0" smtClean="0"/>
              <a:t>제안</a:t>
            </a:r>
            <a:endParaRPr lang="en-US" altLang="ko-KR" sz="1200" dirty="0" smtClean="0"/>
          </a:p>
          <a:p>
            <a:pPr algn="ctr"/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</a:p>
          <a:p>
            <a:pPr algn="ctr"/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샤크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탱크는 </a:t>
            </a:r>
            <a:r>
              <a:rPr lang="ko-KR" altLang="en-US" sz="1200" dirty="0" err="1"/>
              <a:t>유튜브</a:t>
            </a:r>
            <a:r>
              <a:rPr lang="ko-KR" altLang="en-US" sz="1200" dirty="0"/>
              <a:t> 구독자만 </a:t>
            </a:r>
            <a:r>
              <a:rPr lang="en-US" altLang="ko-KR" sz="1200" dirty="0"/>
              <a:t>93</a:t>
            </a:r>
            <a:r>
              <a:rPr lang="ko-KR" altLang="en-US" sz="1200" dirty="0"/>
              <a:t>만 </a:t>
            </a:r>
            <a:r>
              <a:rPr lang="ko-KR" altLang="en-US" sz="1200" dirty="0" smtClean="0"/>
              <a:t>명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매 </a:t>
            </a:r>
            <a:r>
              <a:rPr lang="ko-KR" altLang="en-US" sz="1200" dirty="0"/>
              <a:t>시즌 이름을 알리고 싶은 신청자가 </a:t>
            </a:r>
            <a:r>
              <a:rPr lang="en-US" altLang="ko-KR" sz="1200" dirty="0"/>
              <a:t>3</a:t>
            </a:r>
            <a:r>
              <a:rPr lang="ko-KR" altLang="en-US" sz="1200" dirty="0"/>
              <a:t>만</a:t>
            </a:r>
            <a:r>
              <a:rPr lang="en-US" altLang="ko-KR" sz="1200" dirty="0"/>
              <a:t>5000</a:t>
            </a:r>
            <a:r>
              <a:rPr lang="ko-KR" altLang="en-US" sz="1200" dirty="0" smtClean="0"/>
              <a:t>명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2018</a:t>
            </a:r>
            <a:r>
              <a:rPr lang="ko-KR" altLang="en-US" sz="1200" dirty="0"/>
              <a:t>년 기준</a:t>
            </a:r>
            <a:r>
              <a:rPr lang="en-US" altLang="ko-KR" sz="1200" dirty="0" smtClean="0"/>
              <a:t>)) </a:t>
            </a:r>
            <a:endParaRPr lang="ko-KR" altLang="en-US" sz="1200" dirty="0"/>
          </a:p>
          <a:p>
            <a:pPr algn="ctr"/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 </a:t>
            </a:r>
            <a:r>
              <a:rPr lang="en-US" altLang="ko-KR" sz="400" dirty="0" smtClean="0">
                <a:solidFill>
                  <a:schemeClr val="tx1"/>
                </a:solidFill>
              </a:rPr>
              <a:t>   </a:t>
            </a:r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19" name="아래쪽 화살표 설명선 18"/>
          <p:cNvSpPr/>
          <p:nvPr/>
        </p:nvSpPr>
        <p:spPr>
          <a:xfrm>
            <a:off x="920552" y="2204864"/>
            <a:ext cx="8352928" cy="1296144"/>
          </a:xfrm>
          <a:prstGeom prst="downArrowCallou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에리카는</a:t>
            </a:r>
            <a:r>
              <a:rPr lang="ko-KR" altLang="en-US" sz="1200" b="1" dirty="0"/>
              <a:t> </a:t>
            </a:r>
            <a:r>
              <a:rPr lang="ko-KR" altLang="en-US" sz="1200" b="1" dirty="0" smtClean="0"/>
              <a:t>노 </a:t>
            </a:r>
            <a:r>
              <a:rPr lang="ko-KR" altLang="en-US" sz="1200" b="1" dirty="0" err="1"/>
              <a:t>리밋츠란</a:t>
            </a:r>
            <a:r>
              <a:rPr lang="ko-KR" altLang="en-US" sz="1200" b="1" dirty="0"/>
              <a:t> 브랜드의 본질을 </a:t>
            </a:r>
            <a:r>
              <a:rPr lang="ko-KR" altLang="en-US" sz="1200" b="1" dirty="0" smtClean="0"/>
              <a:t>재정의</a:t>
            </a:r>
            <a:endParaRPr lang="en-US" altLang="ko-KR" sz="1200" b="1" dirty="0" smtClean="0"/>
          </a:p>
          <a:p>
            <a:pPr algn="ctr"/>
            <a:r>
              <a:rPr lang="en-US" altLang="ko-KR" sz="600" b="1" dirty="0"/>
              <a:t> </a:t>
            </a:r>
            <a:endParaRPr lang="en-US" altLang="ko-KR" sz="600" b="1" dirty="0" smtClean="0"/>
          </a:p>
          <a:p>
            <a:pPr algn="ctr"/>
            <a:r>
              <a:rPr lang="ko-KR" altLang="en-US" sz="1200" b="1" dirty="0" smtClean="0"/>
              <a:t>보통 </a:t>
            </a:r>
            <a:r>
              <a:rPr lang="ko-KR" altLang="en-US" sz="1200" b="1" dirty="0"/>
              <a:t>패션이라 함은 </a:t>
            </a:r>
            <a:r>
              <a:rPr lang="ko-KR" altLang="en-US" sz="1200" b="1" dirty="0" smtClean="0"/>
              <a:t>진통제 </a:t>
            </a:r>
            <a:r>
              <a:rPr lang="en-US" altLang="ko-KR" sz="1200" b="1" dirty="0" smtClean="0"/>
              <a:t>(Pain killer)</a:t>
            </a:r>
            <a:r>
              <a:rPr lang="ko-KR" altLang="en-US" sz="1200" b="1" dirty="0" smtClean="0"/>
              <a:t>보단 </a:t>
            </a:r>
            <a:r>
              <a:rPr lang="en-US" altLang="ko-KR" sz="1200" b="1" dirty="0" smtClean="0"/>
              <a:t>Vitamin</a:t>
            </a:r>
            <a:r>
              <a:rPr lang="ko-KR" altLang="en-US" sz="1200" b="1" dirty="0"/>
              <a:t>에 </a:t>
            </a:r>
            <a:r>
              <a:rPr lang="ko-KR" altLang="en-US" sz="1200" b="1" dirty="0" smtClean="0"/>
              <a:t>가깝지만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노 </a:t>
            </a:r>
            <a:r>
              <a:rPr lang="ko-KR" altLang="en-US" sz="1200" b="1" dirty="0" err="1"/>
              <a:t>리밋츠는</a:t>
            </a:r>
            <a:r>
              <a:rPr lang="ko-KR" altLang="en-US" sz="1200" b="1" dirty="0"/>
              <a:t> </a:t>
            </a:r>
            <a:r>
              <a:rPr lang="ko-KR" altLang="en-US" sz="1200" b="1" dirty="0" smtClean="0"/>
              <a:t>진통제로서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장애인들의 </a:t>
            </a:r>
            <a:r>
              <a:rPr lang="ko-KR" altLang="en-US" sz="1200" b="1" dirty="0"/>
              <a:t>불편을 해결하는 </a:t>
            </a:r>
            <a:r>
              <a:rPr lang="ko-KR" altLang="en-US" sz="1200" b="1" dirty="0" smtClean="0"/>
              <a:t>패션</a:t>
            </a:r>
            <a:r>
              <a:rPr lang="en-US" altLang="ko-KR" sz="1200" b="1" dirty="0" smtClean="0"/>
              <a:t> </a:t>
            </a:r>
            <a:endParaRPr lang="ko-KR" altLang="en-US" sz="1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920552" y="3399383"/>
            <a:ext cx="8352928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“노 </a:t>
            </a:r>
            <a:r>
              <a:rPr lang="ko-KR" altLang="en-US" sz="1200" b="1" dirty="0" err="1">
                <a:solidFill>
                  <a:schemeClr val="bg1"/>
                </a:solidFill>
              </a:rPr>
              <a:t>리밋츠는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 err="1">
                <a:solidFill>
                  <a:schemeClr val="bg1"/>
                </a:solidFill>
              </a:rPr>
              <a:t>패셔너블하게</a:t>
            </a:r>
            <a:r>
              <a:rPr lang="ko-KR" altLang="en-US" sz="1200" b="1" dirty="0">
                <a:solidFill>
                  <a:schemeClr val="bg1"/>
                </a:solidFill>
              </a:rPr>
              <a:t> ‘최고의 일상’을 보내도록 돕는 브랜드입니다</a:t>
            </a:r>
            <a:r>
              <a:rPr lang="en-US" altLang="ko-KR" sz="1200" b="1" dirty="0">
                <a:solidFill>
                  <a:schemeClr val="bg1"/>
                </a:solidFill>
              </a:rPr>
              <a:t>. 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 </a:t>
            </a:r>
            <a:endParaRPr lang="en-US" altLang="ko-KR" sz="6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우리의 </a:t>
            </a:r>
            <a:r>
              <a:rPr lang="ko-KR" altLang="en-US" sz="1200" b="1" dirty="0">
                <a:solidFill>
                  <a:schemeClr val="bg1"/>
                </a:solidFill>
              </a:rPr>
              <a:t>동그란 로고는 떠오르는 해처럼 ‘새로운 시작’을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의미하고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원을 </a:t>
            </a:r>
            <a:r>
              <a:rPr lang="ko-KR" altLang="en-US" sz="1200" b="1" dirty="0">
                <a:solidFill>
                  <a:schemeClr val="bg1"/>
                </a:solidFill>
              </a:rPr>
              <a:t>채운 색깔들은 밝고 상쾌하죠</a:t>
            </a:r>
            <a:r>
              <a:rPr lang="en-US" altLang="ko-KR" sz="1200" b="1" dirty="0">
                <a:solidFill>
                  <a:schemeClr val="bg1"/>
                </a:solidFill>
              </a:rPr>
              <a:t>. 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이 색깔들처럼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모든 사람을 포용하려 노력합니다</a:t>
            </a:r>
            <a:r>
              <a:rPr lang="en-US" altLang="ko-KR" sz="1200" b="1" dirty="0">
                <a:solidFill>
                  <a:schemeClr val="bg1"/>
                </a:solidFill>
              </a:rPr>
              <a:t>. </a:t>
            </a:r>
            <a:r>
              <a:rPr lang="ko-KR" altLang="en-US" sz="1200" b="1" dirty="0">
                <a:solidFill>
                  <a:schemeClr val="bg1"/>
                </a:solidFill>
              </a:rPr>
              <a:t>로고부터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옷까지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!”</a:t>
            </a:r>
            <a:r>
              <a:rPr lang="en-US" altLang="ko-KR" sz="1200" b="1" dirty="0">
                <a:solidFill>
                  <a:schemeClr val="bg1"/>
                </a:solidFill>
              </a:rPr>
              <a:t/>
            </a:r>
            <a:br>
              <a:rPr lang="en-US" altLang="ko-KR" sz="1200" b="1" dirty="0">
                <a:solidFill>
                  <a:schemeClr val="bg1"/>
                </a:solidFill>
              </a:rPr>
            </a:br>
            <a:r>
              <a:rPr lang="en-US" altLang="ko-KR" sz="600" b="1" dirty="0" smtClean="0">
                <a:solidFill>
                  <a:schemeClr val="bg1"/>
                </a:solidFill>
              </a:rPr>
              <a:t>     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5" name="위쪽 화살표 설명선 4"/>
          <p:cNvSpPr/>
          <p:nvPr/>
        </p:nvSpPr>
        <p:spPr>
          <a:xfrm>
            <a:off x="920552" y="4368006"/>
            <a:ext cx="4320480" cy="792088"/>
          </a:xfrm>
          <a:prstGeom prst="upArrowCallou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총 </a:t>
            </a:r>
            <a:r>
              <a:rPr lang="en-US" altLang="ko-KR" sz="1200" b="1" dirty="0"/>
              <a:t>10</a:t>
            </a:r>
            <a:r>
              <a:rPr lang="ko-KR" altLang="en-US" sz="1200" b="1" dirty="0" smtClean="0"/>
              <a:t>만</a:t>
            </a:r>
            <a:r>
              <a:rPr lang="en-US" altLang="ko-KR" sz="1200" b="1" dirty="0" smtClean="0"/>
              <a:t>$</a:t>
            </a:r>
            <a:r>
              <a:rPr lang="ko-KR" altLang="en-US" sz="1200" b="1" dirty="0" smtClean="0"/>
              <a:t> 투자 유치</a:t>
            </a:r>
            <a:endParaRPr lang="en-US" altLang="ko-KR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20552" y="5160094"/>
            <a:ext cx="4320480" cy="1077218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/>
              <a:t>혼자 </a:t>
            </a:r>
            <a:r>
              <a:rPr lang="ko-KR" altLang="en-US" sz="1200" dirty="0" err="1"/>
              <a:t>크라우드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펀딩했을</a:t>
            </a:r>
            <a:r>
              <a:rPr lang="ko-KR" altLang="en-US" sz="1200" dirty="0"/>
              <a:t> 땐 </a:t>
            </a:r>
            <a:r>
              <a:rPr lang="en-US" altLang="ko-KR" sz="1200" dirty="0"/>
              <a:t>221</a:t>
            </a:r>
            <a:r>
              <a:rPr lang="ko-KR" altLang="en-US" sz="1200" dirty="0"/>
              <a:t>명이 청바지를 샀지만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방송 </a:t>
            </a:r>
            <a:r>
              <a:rPr lang="ko-KR" altLang="en-US" sz="1200" dirty="0"/>
              <a:t>당일에는 </a:t>
            </a:r>
            <a:r>
              <a:rPr lang="en-US" altLang="ko-KR" sz="1200" dirty="0"/>
              <a:t>3</a:t>
            </a:r>
            <a:r>
              <a:rPr lang="ko-KR" altLang="en-US" sz="1200" dirty="0"/>
              <a:t>만 명이 노 </a:t>
            </a:r>
            <a:r>
              <a:rPr lang="ko-KR" altLang="en-US" sz="1200" dirty="0" err="1"/>
              <a:t>리밋츠</a:t>
            </a:r>
            <a:r>
              <a:rPr lang="ko-KR" altLang="en-US" sz="1200" dirty="0"/>
              <a:t> 온라인 </a:t>
            </a:r>
            <a:r>
              <a:rPr lang="ko-KR" altLang="en-US" sz="1200" dirty="0" err="1"/>
              <a:t>샵에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방문</a:t>
            </a:r>
            <a:endParaRPr lang="en-US" altLang="ko-KR" sz="1200" dirty="0" smtClean="0"/>
          </a:p>
          <a:p>
            <a:pPr algn="ctr"/>
            <a:r>
              <a:rPr lang="en-US" altLang="ko-KR" sz="600" dirty="0" smtClean="0"/>
              <a:t> </a:t>
            </a:r>
            <a:endParaRPr lang="en-US" altLang="ko-KR" sz="600" dirty="0"/>
          </a:p>
          <a:p>
            <a:pPr algn="ctr"/>
            <a:r>
              <a:rPr lang="ko-KR" altLang="en-US" sz="1200" dirty="0" smtClean="0"/>
              <a:t>주간 </a:t>
            </a:r>
            <a:r>
              <a:rPr lang="ko-KR" altLang="en-US" sz="1200" dirty="0"/>
              <a:t>매출은 </a:t>
            </a:r>
            <a:r>
              <a:rPr lang="en-US" altLang="ko-KR" sz="1200" dirty="0"/>
              <a:t>20</a:t>
            </a:r>
            <a:r>
              <a:rPr lang="ko-KR" altLang="en-US" sz="1200" dirty="0"/>
              <a:t>배 상승하고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월마트에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입점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현재 </a:t>
            </a:r>
            <a:r>
              <a:rPr lang="en-US" altLang="ko-KR" sz="1200" dirty="0"/>
              <a:t>3000</a:t>
            </a:r>
            <a:r>
              <a:rPr lang="ko-KR" altLang="en-US" sz="1200" dirty="0"/>
              <a:t>개가 넘는 의원과 제휴 </a:t>
            </a:r>
            <a:r>
              <a:rPr lang="ko-KR" altLang="en-US" sz="1200" dirty="0" smtClean="0"/>
              <a:t>중</a:t>
            </a:r>
            <a:endParaRPr lang="en-US" altLang="ko-KR" sz="1200" dirty="0"/>
          </a:p>
          <a:p>
            <a:pPr algn="ctr"/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 </a:t>
            </a:r>
            <a:r>
              <a:rPr lang="en-US" altLang="ko-KR" sz="400" dirty="0" smtClean="0">
                <a:solidFill>
                  <a:schemeClr val="tx1"/>
                </a:solidFill>
              </a:rPr>
              <a:t>   </a:t>
            </a:r>
            <a:endParaRPr lang="ko-KR" altLang="en-US" sz="400" dirty="0">
              <a:solidFill>
                <a:schemeClr val="tx1"/>
              </a:solidFill>
            </a:endParaRPr>
          </a:p>
        </p:txBody>
      </p:sp>
      <p:pic>
        <p:nvPicPr>
          <p:cNvPr id="15" name="Picture 2" descr="https://longblack-contens.s3.ap-northeast-2.amazonaws.com/image/20230711/1689084455b72f20c8b50ea8c981c1ca239fd5471a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4509120"/>
            <a:ext cx="35283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57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8464" y="1268760"/>
            <a:ext cx="849694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dirty="0">
              <a:solidFill>
                <a:srgbClr val="FF0000"/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          @ </a:t>
            </a:r>
            <a:r>
              <a:rPr lang="ko-KR" altLang="en-US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창업이란 조직을 꾸미는 것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, </a:t>
            </a:r>
            <a:r>
              <a:rPr lang="ko-KR" altLang="en-US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즉 사람과의 관계</a:t>
            </a:r>
            <a:endParaRPr lang="en-US" altLang="ko-KR" sz="1300" b="1" dirty="0" smtClean="0">
              <a:solidFill>
                <a:srgbClr val="FF0000"/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r>
              <a:rPr lang="en-US" altLang="ko-KR" sz="1600" b="1" dirty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         </a:t>
            </a:r>
          </a:p>
          <a:p>
            <a:r>
              <a:rPr lang="en-US" altLang="ko-KR" sz="1300" b="1" dirty="0" smtClean="0"/>
              <a:t>           @ </a:t>
            </a:r>
            <a:r>
              <a:rPr lang="ko-KR" altLang="ko-KR" sz="1300" b="1" dirty="0" smtClean="0"/>
              <a:t>기술의 </a:t>
            </a:r>
            <a:r>
              <a:rPr lang="ko-KR" altLang="ko-KR" sz="1300" b="1" dirty="0"/>
              <a:t>변화가 인류를 변화시킨 것이 아니고</a:t>
            </a:r>
            <a:r>
              <a:rPr lang="en-US" altLang="ko-KR" sz="1300" b="1" dirty="0"/>
              <a:t>, </a:t>
            </a:r>
            <a:r>
              <a:rPr lang="ko-KR" altLang="ko-KR" sz="1300" b="1" dirty="0" err="1"/>
              <a:t>신인류가</a:t>
            </a:r>
            <a:r>
              <a:rPr lang="ko-KR" altLang="ko-KR" sz="1300" b="1" dirty="0"/>
              <a:t> 기술을 </a:t>
            </a:r>
            <a:r>
              <a:rPr lang="ko-KR" altLang="ko-KR" sz="1300" b="1" dirty="0" smtClean="0"/>
              <a:t>주도</a:t>
            </a:r>
            <a:endParaRPr lang="en-US" altLang="ko-KR" sz="1300" b="1" dirty="0" smtClean="0"/>
          </a:p>
          <a:p>
            <a:r>
              <a:rPr lang="en-US" altLang="ko-KR" sz="800" dirty="0"/>
              <a:t> </a:t>
            </a:r>
            <a:r>
              <a:rPr lang="en-US" altLang="ko-KR" sz="800" dirty="0" smtClean="0"/>
              <a:t> </a:t>
            </a:r>
            <a:endParaRPr lang="ko-KR" altLang="ko-KR" sz="800" dirty="0"/>
          </a:p>
          <a:p>
            <a:r>
              <a:rPr lang="en-US" altLang="ko-KR" sz="1300" dirty="0" smtClean="0"/>
              <a:t>               - </a:t>
            </a:r>
            <a:r>
              <a:rPr lang="ko-KR" altLang="ko-KR" sz="1300" dirty="0"/>
              <a:t>인간의 속성은 불편함과 규제에 익숙하다</a:t>
            </a:r>
            <a:r>
              <a:rPr lang="en-US" altLang="ko-KR" sz="1300" dirty="0"/>
              <a:t>, </a:t>
            </a:r>
            <a:r>
              <a:rPr lang="ko-KR" altLang="ko-KR" sz="1300" dirty="0"/>
              <a:t>이러한 불편을 해소하는 것이 </a:t>
            </a:r>
            <a:r>
              <a:rPr lang="ko-KR" altLang="ko-KR" sz="1300" dirty="0" smtClean="0"/>
              <a:t>혁신</a:t>
            </a:r>
            <a:endParaRPr lang="en-US" altLang="ko-KR" sz="1300" dirty="0" smtClean="0"/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  <a:endParaRPr lang="ko-KR" altLang="ko-KR" sz="600" dirty="0"/>
          </a:p>
          <a:p>
            <a:r>
              <a:rPr lang="en-US" altLang="ko-KR" sz="1300" dirty="0"/>
              <a:t>     </a:t>
            </a:r>
            <a:r>
              <a:rPr lang="en-US" altLang="ko-KR" sz="1300" dirty="0" smtClean="0"/>
              <a:t>          - </a:t>
            </a:r>
            <a:r>
              <a:rPr lang="ko-KR" altLang="ko-KR" sz="1300" dirty="0"/>
              <a:t>생각이 같은 사람을 공략하라</a:t>
            </a:r>
            <a:r>
              <a:rPr lang="en-US" altLang="ko-KR" sz="1300" dirty="0"/>
              <a:t>. (</a:t>
            </a:r>
            <a:r>
              <a:rPr lang="ko-KR" altLang="ko-KR" sz="1300" dirty="0"/>
              <a:t>다른 사람의 문제를 풀면 돈이 된다</a:t>
            </a:r>
            <a:r>
              <a:rPr lang="en-US" altLang="ko-KR" sz="1300" dirty="0" smtClean="0"/>
              <a:t>.)</a:t>
            </a:r>
            <a:endParaRPr lang="en-US" altLang="ko-KR" sz="1300" dirty="0"/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  <a:endParaRPr lang="ko-KR" altLang="ko-KR" sz="600" dirty="0"/>
          </a:p>
          <a:p>
            <a:r>
              <a:rPr lang="en-US" altLang="ko-KR" sz="1300" dirty="0"/>
              <a:t>  </a:t>
            </a:r>
            <a:r>
              <a:rPr lang="en-US" altLang="ko-KR" sz="1300" dirty="0" smtClean="0"/>
              <a:t>             </a:t>
            </a:r>
            <a:r>
              <a:rPr lang="en-US" altLang="ko-KR" sz="1300" dirty="0"/>
              <a:t>- </a:t>
            </a:r>
            <a:r>
              <a:rPr lang="ko-KR" altLang="ko-KR" sz="1300" dirty="0" err="1"/>
              <a:t>노멀</a:t>
            </a:r>
            <a:r>
              <a:rPr lang="ko-KR" altLang="ko-KR" sz="1300" dirty="0"/>
              <a:t> 생활을 위해 규제를 만들었는데 지금은 </a:t>
            </a:r>
            <a:r>
              <a:rPr lang="ko-KR" altLang="ko-KR" sz="1300" dirty="0" err="1"/>
              <a:t>뉴노멀</a:t>
            </a:r>
            <a:r>
              <a:rPr lang="ko-KR" altLang="ko-KR" sz="1300" dirty="0"/>
              <a:t> </a:t>
            </a:r>
            <a:r>
              <a:rPr lang="ko-KR" altLang="ko-KR" sz="1300" dirty="0" smtClean="0"/>
              <a:t>시대</a:t>
            </a:r>
            <a:endParaRPr lang="en-US" altLang="ko-KR" sz="1300" dirty="0" smtClean="0"/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            </a:t>
            </a:r>
            <a:r>
              <a:rPr lang="en-US" altLang="ko-KR" sz="1300" dirty="0"/>
              <a:t>(</a:t>
            </a:r>
            <a:r>
              <a:rPr lang="ko-KR" altLang="ko-KR" sz="1300" dirty="0"/>
              <a:t>코끼리나 하마가 되지 말자</a:t>
            </a:r>
            <a:r>
              <a:rPr lang="en-US" altLang="ko-KR" sz="1300" dirty="0" smtClean="0"/>
              <a:t>)</a:t>
            </a:r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  <a:endParaRPr lang="ko-KR" altLang="ko-KR" sz="600" dirty="0"/>
          </a:p>
          <a:p>
            <a:r>
              <a:rPr lang="en-US" altLang="ko-KR" sz="1300" dirty="0" smtClean="0"/>
              <a:t>               - </a:t>
            </a:r>
            <a:r>
              <a:rPr lang="ko-KR" altLang="ko-KR" sz="1300" dirty="0"/>
              <a:t>실증특례법과 사례</a:t>
            </a:r>
            <a:r>
              <a:rPr lang="en-US" altLang="ko-KR" sz="1300" dirty="0"/>
              <a:t> / </a:t>
            </a:r>
            <a:r>
              <a:rPr lang="ko-KR" altLang="ko-KR" sz="1300" dirty="0"/>
              <a:t>조달청 혁신 조달 </a:t>
            </a:r>
            <a:r>
              <a:rPr lang="ko-KR" altLang="ko-KR" sz="1300" dirty="0" smtClean="0"/>
              <a:t>활용</a:t>
            </a:r>
            <a:endParaRPr lang="en-US" altLang="ko-KR" sz="1300" dirty="0" smtClean="0"/>
          </a:p>
          <a:p>
            <a:endParaRPr lang="ko-KR" altLang="ko-KR" sz="1300" dirty="0"/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                </a:t>
            </a:r>
            <a:r>
              <a:rPr lang="en-US" altLang="ko-KR" sz="1400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ko-KR" sz="1400" b="1" dirty="0">
                <a:solidFill>
                  <a:srgbClr val="002060"/>
                </a:solidFill>
              </a:rPr>
              <a:t>디지털비즈니스는 다수의 고객을 대상으로 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en-US" altLang="ko-KR" sz="1400" b="1" dirty="0">
                <a:solidFill>
                  <a:srgbClr val="002060"/>
                </a:solidFill>
              </a:rPr>
              <a:t>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                  </a:t>
            </a:r>
            <a:r>
              <a:rPr lang="ko-KR" altLang="ko-KR" sz="1400" b="1" dirty="0" err="1" smtClean="0">
                <a:solidFill>
                  <a:srgbClr val="002060"/>
                </a:solidFill>
              </a:rPr>
              <a:t>범용성이</a:t>
            </a:r>
            <a:r>
              <a:rPr lang="ko-KR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ko-KR" sz="1400" b="1" dirty="0">
                <a:solidFill>
                  <a:srgbClr val="002060"/>
                </a:solidFill>
              </a:rPr>
              <a:t>특수성보다 우선해야 하는 시장</a:t>
            </a:r>
          </a:p>
          <a:p>
            <a:r>
              <a:rPr lang="en-US" altLang="ko-KR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300" b="1" dirty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         </a:t>
            </a:r>
            <a:r>
              <a:rPr lang="ko-KR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내가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ko-KR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잘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ko-KR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할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ko-KR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수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ko-KR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있는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ko-KR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것을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ko-KR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글로벌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ko-KR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전체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ko-KR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시장을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ko-KR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보라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800" b="1" dirty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en-US" altLang="ko-KR" sz="8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          </a:t>
            </a:r>
            <a:r>
              <a:rPr lang="ko-KR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기업가는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ko-KR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수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ko-KR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억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ko-KR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명이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ko-KR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대상이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ko-KR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아니고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ko-KR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인간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ko-KR" altLang="en-US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자체</a:t>
            </a:r>
            <a:r>
              <a:rPr lang="ko-KR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의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ko-KR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삶을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ko-KR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변화시키는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ko-KR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사랑이다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.</a:t>
            </a:r>
            <a:r>
              <a:rPr lang="en-US" altLang="ko-KR" sz="1300" dirty="0" smtClean="0">
                <a:latin typeface="+mj-ea"/>
                <a:ea typeface="+mj-ea"/>
                <a:cs typeface="함초롬돋움" panose="020B0604000101010101" pitchFamily="50" charset="-127"/>
              </a:rPr>
              <a:t>         </a:t>
            </a:r>
            <a:endParaRPr lang="en-US" altLang="ko-KR" sz="1300" dirty="0">
              <a:latin typeface="+mj-ea"/>
              <a:ea typeface="+mj-ea"/>
              <a:cs typeface="함초롬돋움" panose="020B0604000101010101" pitchFamily="50" charset="-127"/>
            </a:endParaRPr>
          </a:p>
          <a:p>
            <a:r>
              <a:rPr lang="en-US" altLang="ko-KR" sz="1300" dirty="0" smtClean="0">
                <a:latin typeface="+mj-ea"/>
                <a:ea typeface="+mj-ea"/>
                <a:cs typeface="함초롬돋움" panose="020B0604000101010101" pitchFamily="50" charset="-127"/>
              </a:rPr>
              <a:t>                       </a:t>
            </a:r>
            <a:endParaRPr lang="en-US" altLang="ko-KR" sz="1300" dirty="0">
              <a:latin typeface="+mj-ea"/>
              <a:ea typeface="+mj-ea"/>
              <a:cs typeface="함초롬돋움" panose="020B0604000101010101" pitchFamily="50" charset="-127"/>
            </a:endParaRPr>
          </a:p>
          <a:p>
            <a:r>
              <a:rPr lang="ko-KR" altLang="en-US" sz="1300" dirty="0" smtClean="0">
                <a:solidFill>
                  <a:srgbClr val="002060"/>
                </a:solidFill>
                <a:latin typeface="+mj-ea"/>
                <a:ea typeface="+mj-ea"/>
                <a:cs typeface="함초롬돋움" panose="020B0604000101010101" pitchFamily="50" charset="-127"/>
              </a:rPr>
              <a:t>                 </a:t>
            </a:r>
            <a:r>
              <a:rPr lang="en-US" altLang="ko-KR" sz="1300" dirty="0" smtClean="0">
                <a:solidFill>
                  <a:srgbClr val="002060"/>
                </a:solidFill>
                <a:latin typeface="+mj-ea"/>
                <a:ea typeface="+mj-ea"/>
              </a:rPr>
              <a:t>  </a:t>
            </a:r>
            <a:endParaRPr lang="en-US" altLang="ko-KR" sz="13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5</a:t>
            </a:fld>
            <a:endParaRPr lang="ko-KR" altLang="en-US">
              <a:uFillTx/>
            </a:endParaRPr>
          </a:p>
        </p:txBody>
      </p:sp>
      <p:pic>
        <p:nvPicPr>
          <p:cNvPr id="1026" name="Picture 2" descr="나의 꿈은 내가 되는 것이다-허병민 저(지식공간, 201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208" y="2694434"/>
            <a:ext cx="2210544" cy="31108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어떤 회사를 만들고 싶은가요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?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76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50</a:t>
            </a:fld>
            <a:endParaRPr lang="ko-KR" altLang="en-US">
              <a:uFillTx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No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Limbits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의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차 도전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(5/6)  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0552" y="1268760"/>
            <a:ext cx="8352928" cy="61555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/>
              <a:t>2022</a:t>
            </a:r>
            <a:r>
              <a:rPr lang="ko-KR" altLang="en-US" sz="1200" dirty="0"/>
              <a:t>년 </a:t>
            </a:r>
            <a:r>
              <a:rPr lang="en-US" altLang="ko-KR" sz="1200" dirty="0"/>
              <a:t>9</a:t>
            </a:r>
            <a:r>
              <a:rPr lang="ko-KR" altLang="en-US" sz="1200" dirty="0"/>
              <a:t>월 뉴욕 </a:t>
            </a:r>
            <a:r>
              <a:rPr lang="ko-KR" altLang="en-US" sz="1200" dirty="0" err="1" smtClean="0"/>
              <a:t>패션위크에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마련된 </a:t>
            </a:r>
            <a:r>
              <a:rPr lang="ko-KR" altLang="en-US" sz="1200" dirty="0" smtClean="0"/>
              <a:t>‘</a:t>
            </a:r>
            <a:r>
              <a:rPr lang="en-US" altLang="ko-KR" sz="1200" dirty="0" smtClean="0"/>
              <a:t>Runway </a:t>
            </a:r>
            <a:r>
              <a:rPr lang="en-US" altLang="ko-KR" sz="1200" dirty="0"/>
              <a:t>of Dreams</a:t>
            </a:r>
            <a:r>
              <a:rPr lang="ko-KR" altLang="en-US" sz="1200" dirty="0" smtClean="0"/>
              <a:t>’ 행사 참여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‘</a:t>
            </a:r>
            <a:r>
              <a:rPr lang="ko-KR" altLang="en-US" sz="1200" dirty="0"/>
              <a:t>모두를 위한 </a:t>
            </a:r>
            <a:r>
              <a:rPr lang="ko-KR" altLang="en-US" sz="1200" dirty="0" smtClean="0"/>
              <a:t>옷 </a:t>
            </a:r>
            <a:r>
              <a:rPr lang="en-US" altLang="ko-KR" sz="1200" dirty="0" smtClean="0"/>
              <a:t>(Inclusive Clothing)</a:t>
            </a:r>
            <a:r>
              <a:rPr lang="ko-KR" altLang="en-US" sz="1200" dirty="0" smtClean="0"/>
              <a:t>’ 소개와 </a:t>
            </a:r>
            <a:r>
              <a:rPr lang="ko-KR" altLang="en-US" sz="1200" dirty="0"/>
              <a:t>장애인 운동선수로 활약하는 의족 사용자가 당당히 </a:t>
            </a:r>
            <a:r>
              <a:rPr lang="ko-KR" altLang="en-US" sz="1200" dirty="0" err="1" smtClean="0"/>
              <a:t>워킹</a:t>
            </a:r>
            <a:endParaRPr lang="en-US" altLang="ko-KR" sz="1200" dirty="0"/>
          </a:p>
          <a:p>
            <a:pPr algn="ctr"/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 </a:t>
            </a:r>
            <a:r>
              <a:rPr lang="en-US" altLang="ko-KR" sz="400" dirty="0" smtClean="0">
                <a:solidFill>
                  <a:schemeClr val="tx1"/>
                </a:solidFill>
              </a:rPr>
              <a:t>   </a:t>
            </a:r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19" name="아래쪽 화살표 설명선 18"/>
          <p:cNvSpPr/>
          <p:nvPr/>
        </p:nvSpPr>
        <p:spPr>
          <a:xfrm>
            <a:off x="920552" y="2967335"/>
            <a:ext cx="4968552" cy="893713"/>
          </a:xfrm>
          <a:prstGeom prst="downArrowCallou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에리카는</a:t>
            </a:r>
            <a:r>
              <a:rPr lang="ko-KR" altLang="en-US" sz="1200" b="1" dirty="0"/>
              <a:t> “탐험할 준비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축하할 준비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리드할 준비하세요</a:t>
            </a:r>
            <a:r>
              <a:rPr lang="en-US" altLang="ko-KR" sz="1200" b="1" dirty="0"/>
              <a:t>! 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노 </a:t>
            </a:r>
            <a:r>
              <a:rPr lang="ko-KR" altLang="en-US" sz="1200" b="1" dirty="0" err="1"/>
              <a:t>리밋츠와</a:t>
            </a:r>
            <a:r>
              <a:rPr lang="ko-KR" altLang="en-US" sz="1200" b="1" dirty="0"/>
              <a:t> 함께요</a:t>
            </a:r>
            <a:r>
              <a:rPr lang="en-US" altLang="ko-KR" sz="1200" b="1" dirty="0" smtClean="0"/>
              <a:t>!”</a:t>
            </a:r>
            <a:endParaRPr lang="en-US" altLang="ko-KR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32706" y="1844824"/>
            <a:ext cx="8352928" cy="89255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b="1" dirty="0"/>
              <a:t>“세계적으로 장애를 가진 사람은 </a:t>
            </a:r>
            <a:r>
              <a:rPr lang="en-US" altLang="ko-KR" sz="1200" b="1" dirty="0"/>
              <a:t>10</a:t>
            </a:r>
            <a:r>
              <a:rPr lang="ko-KR" altLang="en-US" sz="1200" b="1" dirty="0"/>
              <a:t>억 명이 넘습니다</a:t>
            </a:r>
            <a:r>
              <a:rPr lang="en-US" altLang="ko-KR" sz="1200" b="1" dirty="0"/>
              <a:t>. 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우리의 </a:t>
            </a:r>
            <a:r>
              <a:rPr lang="ko-KR" altLang="en-US" sz="1200" b="1" dirty="0"/>
              <a:t>사명은 </a:t>
            </a:r>
            <a:r>
              <a:rPr lang="ko-KR" altLang="en-US" sz="1200" b="1" dirty="0" err="1"/>
              <a:t>어댑티브</a:t>
            </a:r>
            <a:r>
              <a:rPr lang="ko-KR" altLang="en-US" sz="1200" b="1" dirty="0"/>
              <a:t> 패션도 당연한 카테고리로 자리 잡게 하는 거예요</a:t>
            </a:r>
            <a:r>
              <a:rPr lang="en-US" altLang="ko-KR" sz="1200" b="1" dirty="0"/>
              <a:t>.”</a:t>
            </a:r>
          </a:p>
          <a:p>
            <a:pPr algn="ctr"/>
            <a:r>
              <a:rPr lang="en-US" altLang="ko-KR" sz="600" b="1" dirty="0" smtClean="0"/>
              <a:t> 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ko-KR" altLang="en-US" sz="1100" dirty="0" err="1" smtClean="0"/>
              <a:t>민디</a:t>
            </a:r>
            <a:r>
              <a:rPr lang="ko-KR" altLang="en-US" sz="1100" dirty="0" smtClean="0"/>
              <a:t> </a:t>
            </a:r>
            <a:r>
              <a:rPr lang="ko-KR" altLang="en-US" sz="1100" dirty="0" err="1"/>
              <a:t>샤이어</a:t>
            </a:r>
            <a:r>
              <a:rPr lang="en-US" altLang="ko-KR" sz="1100" dirty="0"/>
              <a:t>Mindy </a:t>
            </a:r>
            <a:r>
              <a:rPr lang="en-US" altLang="ko-KR" sz="1100" dirty="0" err="1"/>
              <a:t>Scheier</a:t>
            </a:r>
            <a:r>
              <a:rPr lang="en-US" altLang="ko-KR" sz="1100" dirty="0"/>
              <a:t> </a:t>
            </a:r>
            <a:r>
              <a:rPr lang="ko-KR" altLang="en-US" sz="1100" dirty="0" err="1"/>
              <a:t>런웨이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오브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드림스</a:t>
            </a:r>
            <a:r>
              <a:rPr lang="ko-KR" altLang="en-US" sz="1100" dirty="0"/>
              <a:t> 창립자</a:t>
            </a:r>
            <a:r>
              <a:rPr lang="en-US" altLang="ko-KR" sz="1100" dirty="0"/>
              <a:t>, 2022</a:t>
            </a:r>
            <a:r>
              <a:rPr lang="ko-KR" altLang="en-US" sz="1100" dirty="0"/>
              <a:t>년 </a:t>
            </a:r>
            <a:r>
              <a:rPr lang="ko-KR" altLang="en-US" sz="1100" dirty="0" err="1"/>
              <a:t>보그에서</a:t>
            </a:r>
            <a:endParaRPr lang="en-US" altLang="ko-KR" sz="1100" dirty="0"/>
          </a:p>
          <a:p>
            <a:pPr algn="ctr"/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</a:t>
            </a:r>
            <a:r>
              <a:rPr lang="en-US" altLang="ko-KR" sz="400" dirty="0" smtClean="0">
                <a:solidFill>
                  <a:schemeClr val="tx1"/>
                </a:solidFill>
              </a:rPr>
              <a:t>   </a:t>
            </a:r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0552" y="4037583"/>
            <a:ext cx="4968552" cy="8002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2023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5</a:t>
            </a:r>
            <a:r>
              <a:rPr lang="ko-KR" altLang="en-US" sz="1200" dirty="0" smtClean="0"/>
              <a:t>월 </a:t>
            </a:r>
            <a:r>
              <a:rPr lang="ko-KR" altLang="en-US" sz="1200" dirty="0"/>
              <a:t>‘휠체어 청바지’로 패션 </a:t>
            </a:r>
            <a:r>
              <a:rPr lang="ko-KR" altLang="en-US" sz="1200" dirty="0" smtClean="0"/>
              <a:t>화보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선글라스를 </a:t>
            </a:r>
            <a:r>
              <a:rPr lang="ko-KR" altLang="en-US" sz="1200" dirty="0"/>
              <a:t>끼고 팔에 </a:t>
            </a:r>
            <a:r>
              <a:rPr lang="ko-KR" altLang="en-US" sz="1200" dirty="0" err="1"/>
              <a:t>타투를</a:t>
            </a:r>
            <a:r>
              <a:rPr lang="ko-KR" altLang="en-US" sz="1200" dirty="0"/>
              <a:t> 한 청년이</a:t>
            </a:r>
            <a:r>
              <a:rPr lang="en-US" altLang="ko-KR" sz="1200" dirty="0"/>
              <a:t>, </a:t>
            </a:r>
            <a:r>
              <a:rPr lang="ko-KR" altLang="en-US" sz="1200" dirty="0"/>
              <a:t>노 </a:t>
            </a:r>
            <a:r>
              <a:rPr lang="ko-KR" altLang="en-US" sz="1200" dirty="0" err="1"/>
              <a:t>리밋츠의</a:t>
            </a:r>
            <a:r>
              <a:rPr lang="ko-KR" altLang="en-US" sz="1200" dirty="0"/>
              <a:t> 청바지를 </a:t>
            </a:r>
            <a:r>
              <a:rPr lang="ko-KR" altLang="en-US" sz="1200" dirty="0" smtClean="0"/>
              <a:t>입고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휠체어에 </a:t>
            </a:r>
            <a:r>
              <a:rPr lang="ko-KR" altLang="en-US" sz="1200" dirty="0"/>
              <a:t>앉아 </a:t>
            </a:r>
            <a:r>
              <a:rPr lang="ko-KR" altLang="en-US" sz="1200" dirty="0" smtClean="0"/>
              <a:t>웃는 모습</a:t>
            </a:r>
            <a:r>
              <a:rPr lang="en-US" altLang="ko-KR" sz="1200" dirty="0" smtClean="0"/>
              <a:t> </a:t>
            </a:r>
          </a:p>
          <a:p>
            <a:pPr algn="ctr"/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 </a:t>
            </a:r>
            <a:r>
              <a:rPr lang="en-US" altLang="ko-KR" sz="400" dirty="0" smtClean="0">
                <a:solidFill>
                  <a:schemeClr val="tx1"/>
                </a:solidFill>
              </a:rPr>
              <a:t>   </a:t>
            </a:r>
            <a:endParaRPr lang="ko-KR" altLang="en-US" sz="400" dirty="0">
              <a:solidFill>
                <a:schemeClr val="tx1"/>
              </a:solidFill>
            </a:endParaRPr>
          </a:p>
        </p:txBody>
      </p:sp>
      <p:pic>
        <p:nvPicPr>
          <p:cNvPr id="16" name="Picture 2" descr="https://longblack-contens.s3.ap-northeast-2.amazonaws.com/image/20230711/1689084517fb030a89cb77e26b41f2e239abedf8b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5" y="2967334"/>
            <a:ext cx="3036490" cy="341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아래쪽 화살표 설명선 16"/>
          <p:cNvSpPr/>
          <p:nvPr/>
        </p:nvSpPr>
        <p:spPr>
          <a:xfrm>
            <a:off x="920552" y="4983559"/>
            <a:ext cx="4968552" cy="1181745"/>
          </a:xfrm>
          <a:prstGeom prst="downArrowCallou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에리카는</a:t>
            </a:r>
            <a:r>
              <a:rPr lang="ko-KR" altLang="en-US" sz="1200" b="1" dirty="0"/>
              <a:t> “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노 </a:t>
            </a:r>
            <a:r>
              <a:rPr lang="ko-KR" altLang="en-US" sz="1200" b="1" dirty="0" err="1"/>
              <a:t>리밋츠의</a:t>
            </a:r>
            <a:r>
              <a:rPr lang="ko-KR" altLang="en-US" sz="1200" b="1" dirty="0"/>
              <a:t> 화보는</a:t>
            </a:r>
            <a:r>
              <a:rPr lang="en-US" altLang="ko-KR" sz="1200" b="1" dirty="0"/>
              <a:t>) </a:t>
            </a:r>
            <a:r>
              <a:rPr lang="ko-KR" altLang="en-US" sz="1200" b="1" dirty="0" err="1"/>
              <a:t>재밌고</a:t>
            </a:r>
            <a:r>
              <a:rPr lang="ko-KR" altLang="en-US" sz="1200" b="1" dirty="0"/>
              <a:t> 유쾌하죠</a:t>
            </a:r>
            <a:r>
              <a:rPr lang="en-US" altLang="ko-KR" sz="1200" b="1" dirty="0"/>
              <a:t>. 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진짜 </a:t>
            </a:r>
            <a:r>
              <a:rPr lang="ko-KR" altLang="en-US" sz="1200" b="1" dirty="0"/>
              <a:t>사람이 진짜 옷을 입으면 보기도 좋고 편안하게 느껴져요</a:t>
            </a:r>
            <a:r>
              <a:rPr lang="en-US" altLang="ko-KR" sz="1200" b="1" dirty="0"/>
              <a:t>. 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다른 </a:t>
            </a:r>
            <a:r>
              <a:rPr lang="ko-KR" altLang="en-US" sz="1200" b="1" dirty="0"/>
              <a:t>패션 브랜드의 화보와 다를 바 없습니다</a:t>
            </a:r>
            <a:r>
              <a:rPr lang="en-US" altLang="ko-KR" sz="1200" b="1" dirty="0" smtClean="0"/>
              <a:t>.”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05551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51</a:t>
            </a:fld>
            <a:endParaRPr lang="ko-KR" altLang="en-US">
              <a:uFillTx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No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Limbits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의 또 다른 도전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(6/6)  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0552" y="1268760"/>
            <a:ext cx="8352928" cy="430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200" b="1" dirty="0" err="1">
                <a:solidFill>
                  <a:schemeClr val="bg1"/>
                </a:solidFill>
              </a:rPr>
              <a:t>어댑티브</a:t>
            </a:r>
            <a:r>
              <a:rPr lang="ko-KR" altLang="en-US" sz="1200" b="1" dirty="0">
                <a:solidFill>
                  <a:schemeClr val="bg1"/>
                </a:solidFill>
              </a:rPr>
              <a:t> 패션’ 사업은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일반 </a:t>
            </a:r>
            <a:r>
              <a:rPr lang="ko-KR" altLang="en-US" sz="1200" b="1" dirty="0">
                <a:solidFill>
                  <a:schemeClr val="bg1"/>
                </a:solidFill>
              </a:rPr>
              <a:t>규격의 바지를 만들던 공장에서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추가 </a:t>
            </a:r>
            <a:r>
              <a:rPr lang="ko-KR" altLang="en-US" sz="1200" b="1" dirty="0">
                <a:solidFill>
                  <a:schemeClr val="bg1"/>
                </a:solidFill>
              </a:rPr>
              <a:t>공정이 대폭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증가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 </a:t>
            </a:r>
            <a:r>
              <a:rPr lang="en-US" altLang="ko-KR" sz="400" b="1" dirty="0" smtClean="0">
                <a:solidFill>
                  <a:schemeClr val="bg1"/>
                </a:solidFill>
              </a:rPr>
              <a:t>  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  <p:sp>
        <p:nvSpPr>
          <p:cNvPr id="19" name="아래쪽 화살표 설명선 18"/>
          <p:cNvSpPr/>
          <p:nvPr/>
        </p:nvSpPr>
        <p:spPr>
          <a:xfrm>
            <a:off x="920552" y="3615407"/>
            <a:ext cx="5400600" cy="677689"/>
          </a:xfrm>
          <a:prstGeom prst="downArrowCallou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촉각에 </a:t>
            </a:r>
            <a:r>
              <a:rPr lang="ko-KR" altLang="en-US" sz="1200" b="1" dirty="0"/>
              <a:t>예민한 </a:t>
            </a:r>
            <a:r>
              <a:rPr lang="ko-KR" altLang="en-US" sz="1200" b="1" dirty="0" smtClean="0"/>
              <a:t>사람을 위한 고객 확장 전략 추진</a:t>
            </a:r>
            <a:endParaRPr lang="en-US" altLang="ko-KR" sz="1200" b="1" dirty="0"/>
          </a:p>
        </p:txBody>
      </p:sp>
      <p:pic>
        <p:nvPicPr>
          <p:cNvPr id="13" name="Picture 2" descr="https://longblack-contens.s3.ap-northeast-2.amazonaws.com/image/20230711/168908453605e5e0c931005addb474f845595857cf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3615406"/>
            <a:ext cx="2736304" cy="283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20552" y="1700808"/>
            <a:ext cx="8352928" cy="615553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</a:rPr>
              <a:t>휠체어 청바지를 만들기까지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년 반이 </a:t>
            </a:r>
            <a:r>
              <a:rPr lang="ko-KR" altLang="en-US" sz="1200" dirty="0" smtClean="0">
                <a:solidFill>
                  <a:schemeClr val="tx1"/>
                </a:solidFill>
              </a:rPr>
              <a:t>걸렸고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제조업체들이 </a:t>
            </a:r>
            <a:r>
              <a:rPr lang="ko-KR" altLang="en-US" sz="1200" dirty="0">
                <a:solidFill>
                  <a:schemeClr val="tx1"/>
                </a:solidFill>
              </a:rPr>
              <a:t>규격화되지 않은 바지를 만드는 데 익숙지 않았거든요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제작 과정을 교육해야 했어요</a:t>
            </a:r>
            <a:r>
              <a:rPr lang="en-US" altLang="ko-KR" sz="1200" dirty="0" smtClean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en-US" altLang="ko-KR" sz="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 </a:t>
            </a:r>
            <a:r>
              <a:rPr lang="en-US" altLang="ko-KR" sz="400" dirty="0" smtClean="0">
                <a:solidFill>
                  <a:schemeClr val="tx1"/>
                </a:solidFill>
              </a:rPr>
              <a:t>   </a:t>
            </a:r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0552" y="2453407"/>
            <a:ext cx="835292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수요가 적은 만큼 생산비도 많이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들고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장애인 소득이 많지 않아 가격을 올릴 수 없어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휠체어 </a:t>
            </a:r>
            <a:r>
              <a:rPr lang="ko-KR" altLang="en-US" sz="1200" b="1" dirty="0">
                <a:solidFill>
                  <a:schemeClr val="bg1"/>
                </a:solidFill>
              </a:rPr>
              <a:t>청바지는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70$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책정</a:t>
            </a:r>
            <a:r>
              <a:rPr lang="en-US" altLang="ko-KR" sz="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 </a:t>
            </a:r>
            <a:r>
              <a:rPr lang="en-US" altLang="ko-KR" sz="400" b="1" dirty="0" smtClean="0">
                <a:solidFill>
                  <a:schemeClr val="bg1"/>
                </a:solidFill>
              </a:rPr>
              <a:t>  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0552" y="2813447"/>
            <a:ext cx="8352928" cy="615553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en-US" altLang="ko-KR" sz="1200" dirty="0" smtClean="0"/>
              <a:t>“</a:t>
            </a:r>
            <a:r>
              <a:rPr lang="ko-KR" altLang="en-US" sz="1200" dirty="0" smtClean="0"/>
              <a:t>장애인들의 </a:t>
            </a:r>
            <a:r>
              <a:rPr lang="ko-KR" altLang="en-US" sz="1200" dirty="0"/>
              <a:t>소득을 감안하는 것도 중요하지만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너무 </a:t>
            </a:r>
            <a:r>
              <a:rPr lang="ko-KR" altLang="en-US" sz="1200" dirty="0"/>
              <a:t>싸게 만들면 지속 가능한 패션과 상충할 </a:t>
            </a:r>
            <a:r>
              <a:rPr lang="ko-KR" altLang="en-US" sz="1200" dirty="0" smtClean="0"/>
              <a:t>수 있기 때문에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노 </a:t>
            </a:r>
            <a:r>
              <a:rPr lang="ko-KR" altLang="en-US" sz="1200" dirty="0" err="1"/>
              <a:t>리밋츠의</a:t>
            </a:r>
            <a:r>
              <a:rPr lang="ko-KR" altLang="en-US" sz="1200" dirty="0"/>
              <a:t> 중요한 가치를 희생하고 싶지는 </a:t>
            </a:r>
            <a:r>
              <a:rPr lang="ko-KR" altLang="en-US" sz="1200" dirty="0" smtClean="0"/>
              <a:t>않습니다</a:t>
            </a:r>
            <a:r>
              <a:rPr lang="en-US" altLang="ko-KR" sz="1200" dirty="0" smtClean="0"/>
              <a:t>.”</a:t>
            </a:r>
            <a:endParaRPr lang="en-US" altLang="ko-KR" sz="1200" dirty="0"/>
          </a:p>
          <a:p>
            <a:pPr algn="ctr"/>
            <a:r>
              <a:rPr lang="en-US" altLang="ko-KR" sz="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 </a:t>
            </a:r>
            <a:r>
              <a:rPr lang="en-US" altLang="ko-KR" sz="400" dirty="0" smtClean="0">
                <a:solidFill>
                  <a:schemeClr val="tx1"/>
                </a:solidFill>
              </a:rPr>
              <a:t>   </a:t>
            </a:r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0552" y="4293096"/>
            <a:ext cx="5400600" cy="615553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ko-KR" altLang="en-US" sz="1200" dirty="0"/>
              <a:t>감각 처리 장애’는 태그처럼 작은 자극에도 힘들어하는 증상으로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이들을 위해 실크처럼 부드러운 소재로</a:t>
            </a:r>
            <a:r>
              <a:rPr lang="en-US" altLang="ko-KR" sz="1200" dirty="0"/>
              <a:t>, </a:t>
            </a:r>
            <a:r>
              <a:rPr lang="ko-KR" altLang="en-US" sz="1200" dirty="0"/>
              <a:t>태그와 박음질이 없는 옷을 제작</a:t>
            </a:r>
            <a:endParaRPr lang="en-US" altLang="ko-KR" sz="1200" dirty="0"/>
          </a:p>
          <a:p>
            <a:pPr algn="ctr"/>
            <a:r>
              <a:rPr lang="en-US" altLang="ko-KR" sz="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 </a:t>
            </a:r>
            <a:r>
              <a:rPr lang="en-US" altLang="ko-KR" sz="400" dirty="0" smtClean="0">
                <a:solidFill>
                  <a:schemeClr val="tx1"/>
                </a:solidFill>
              </a:rPr>
              <a:t>   </a:t>
            </a:r>
            <a:endParaRPr lang="ko-KR" altLang="en-US" sz="4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0552" y="5085184"/>
            <a:ext cx="5400600" cy="1538883"/>
          </a:xfrm>
          <a:prstGeom prst="rect">
            <a:avLst/>
          </a:prstGeom>
          <a:solidFill>
            <a:schemeClr val="tx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“저는 </a:t>
            </a:r>
            <a:r>
              <a:rPr lang="en-US" altLang="ko-KR" sz="1200" b="1" dirty="0">
                <a:solidFill>
                  <a:schemeClr val="bg1"/>
                </a:solidFill>
              </a:rPr>
              <a:t>4~6</a:t>
            </a:r>
            <a:r>
              <a:rPr lang="ko-KR" altLang="en-US" sz="1200" b="1" dirty="0">
                <a:solidFill>
                  <a:schemeClr val="bg1"/>
                </a:solidFill>
              </a:rPr>
              <a:t>개월을 앞서서 살고자 해요</a:t>
            </a:r>
            <a:r>
              <a:rPr lang="en-US" altLang="ko-KR" sz="1200" b="1" dirty="0">
                <a:solidFill>
                  <a:schemeClr val="bg1"/>
                </a:solidFill>
              </a:rPr>
              <a:t>. 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어떤 </a:t>
            </a:r>
            <a:r>
              <a:rPr lang="ko-KR" altLang="en-US" sz="1200" b="1" dirty="0">
                <a:solidFill>
                  <a:schemeClr val="bg1"/>
                </a:solidFill>
              </a:rPr>
              <a:t>거대한 기회가 올까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어떻게 하면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최대한 </a:t>
            </a:r>
            <a:r>
              <a:rPr lang="ko-KR" altLang="en-US" sz="1200" b="1" dirty="0">
                <a:solidFill>
                  <a:schemeClr val="bg1"/>
                </a:solidFill>
              </a:rPr>
              <a:t>활용할 수 있을까 생각하죠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 </a:t>
            </a:r>
            <a:endParaRPr lang="en-US" altLang="ko-KR" sz="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수많은 </a:t>
            </a:r>
            <a:r>
              <a:rPr lang="ko-KR" altLang="en-US" sz="1200" b="1" dirty="0">
                <a:solidFill>
                  <a:schemeClr val="bg1"/>
                </a:solidFill>
              </a:rPr>
              <a:t>기회가 있을 거예요</a:t>
            </a:r>
            <a:r>
              <a:rPr lang="en-US" altLang="ko-KR" sz="1200" b="1" dirty="0">
                <a:solidFill>
                  <a:schemeClr val="bg1"/>
                </a:solidFill>
              </a:rPr>
              <a:t>. 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반짝반짝 </a:t>
            </a:r>
            <a:r>
              <a:rPr lang="ko-KR" altLang="en-US" sz="1200" b="1" dirty="0">
                <a:solidFill>
                  <a:schemeClr val="bg1"/>
                </a:solidFill>
              </a:rPr>
              <a:t>빛나는 그 모든 기회를 쫓아다니다간 정신 잃기 십상이겠죠</a:t>
            </a:r>
            <a:r>
              <a:rPr lang="en-US" altLang="ko-KR" sz="1200" b="1" dirty="0">
                <a:solidFill>
                  <a:schemeClr val="bg1"/>
                </a:solidFill>
              </a:rPr>
              <a:t>. 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그래서 </a:t>
            </a:r>
            <a:r>
              <a:rPr lang="ko-KR" altLang="en-US" sz="1200" b="1" dirty="0">
                <a:solidFill>
                  <a:schemeClr val="bg1"/>
                </a:solidFill>
              </a:rPr>
              <a:t>모든 기회마다 그에 따른 </a:t>
            </a:r>
            <a:r>
              <a:rPr lang="ko-KR" altLang="en-US" sz="1200" b="1" dirty="0" err="1">
                <a:solidFill>
                  <a:schemeClr val="bg1"/>
                </a:solidFill>
              </a:rPr>
              <a:t>챌린지를</a:t>
            </a:r>
            <a:r>
              <a:rPr lang="ko-KR" altLang="en-US" sz="1200" b="1" dirty="0">
                <a:solidFill>
                  <a:schemeClr val="bg1"/>
                </a:solidFill>
              </a:rPr>
              <a:t> 함께 보려 해요</a:t>
            </a:r>
            <a:r>
              <a:rPr lang="en-US" altLang="ko-KR" sz="1200" b="1" dirty="0">
                <a:solidFill>
                  <a:schemeClr val="bg1"/>
                </a:solidFill>
              </a:rPr>
              <a:t>. 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 </a:t>
            </a:r>
            <a:r>
              <a:rPr lang="en-US" altLang="ko-KR" sz="600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우리의 </a:t>
            </a:r>
            <a:r>
              <a:rPr lang="ko-KR" altLang="en-US" sz="1200" b="1" dirty="0">
                <a:solidFill>
                  <a:schemeClr val="bg1"/>
                </a:solidFill>
              </a:rPr>
              <a:t>미션에 일치하는 기회인가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그것 역시 중요하고요</a:t>
            </a:r>
            <a:r>
              <a:rPr lang="en-US" altLang="ko-KR" sz="1200" b="1" dirty="0">
                <a:solidFill>
                  <a:schemeClr val="bg1"/>
                </a:solidFill>
              </a:rPr>
              <a:t>.”</a:t>
            </a:r>
            <a:br>
              <a:rPr lang="en-US" altLang="ko-KR" sz="1200" b="1" dirty="0">
                <a:solidFill>
                  <a:schemeClr val="bg1"/>
                </a:solidFill>
              </a:rPr>
            </a:br>
            <a:r>
              <a:rPr lang="en-US" altLang="ko-KR" sz="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</a:t>
            </a:r>
            <a:r>
              <a:rPr lang="en-US" altLang="ko-KR" sz="400" dirty="0" smtClean="0">
                <a:solidFill>
                  <a:schemeClr val="bg1"/>
                </a:solidFill>
              </a:rPr>
              <a:t>   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03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직사각형 116"/>
          <p:cNvSpPr/>
          <p:nvPr/>
        </p:nvSpPr>
        <p:spPr>
          <a:xfrm>
            <a:off x="-159568" y="-99392"/>
            <a:ext cx="10225136" cy="4320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32520" y="620690"/>
            <a:ext cx="878497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2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 smtClean="0"/>
              <a:t>      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6536" y="1556794"/>
            <a:ext cx="8208912" cy="1384995"/>
          </a:xfrm>
          <a:prstGeom prst="rect">
            <a:avLst/>
          </a:prstGeom>
          <a:solidFill>
            <a:srgbClr val="00206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en-US" altLang="ko-KR" sz="4000" b="1" dirty="0" smtClean="0">
                <a:solidFill>
                  <a:schemeClr val="bg1"/>
                </a:solidFill>
              </a:rPr>
              <a:t>Startup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투자 용어</a:t>
            </a:r>
            <a:endParaRPr lang="en-US" altLang="ko-KR" sz="4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</a:rPr>
              <a:t> 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4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직사각형 116"/>
          <p:cNvSpPr/>
          <p:nvPr/>
        </p:nvSpPr>
        <p:spPr>
          <a:xfrm>
            <a:off x="-159568" y="-99392"/>
            <a:ext cx="10225136" cy="8640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스타트업</a:t>
            </a:r>
            <a:r>
              <a:rPr lang="ko-KR" altLang="en-US" sz="2000" b="1" dirty="0">
                <a:solidFill>
                  <a:schemeClr val="bg1"/>
                </a:solidFill>
              </a:rPr>
              <a:t> 투자 용어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1/12)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76536" y="1255673"/>
            <a:ext cx="8352928" cy="181588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400" dirty="0" smtClean="0"/>
              <a:t>   </a:t>
            </a:r>
          </a:p>
          <a:p>
            <a:r>
              <a:rPr lang="ko-KR" altLang="en-US" sz="1300" dirty="0" smtClean="0"/>
              <a:t> 금리</a:t>
            </a:r>
            <a:r>
              <a:rPr lang="en-US" altLang="ko-KR" sz="1300" dirty="0"/>
              <a:t>·</a:t>
            </a:r>
            <a:r>
              <a:rPr lang="ko-KR" altLang="en-US" sz="1300" dirty="0"/>
              <a:t>물가 인상 여파에 분위기가 꺾인 </a:t>
            </a:r>
            <a:r>
              <a:rPr lang="en-US" altLang="ko-KR" sz="1300" b="1" dirty="0" smtClean="0"/>
              <a:t>M&amp;A </a:t>
            </a:r>
            <a:r>
              <a:rPr lang="ko-KR" altLang="en-US" sz="1300" dirty="0"/>
              <a:t>시장이 최근 들어 반등 조짐을 보이고 있다</a:t>
            </a:r>
            <a:r>
              <a:rPr lang="en-US" altLang="ko-KR" sz="1300" dirty="0"/>
              <a:t>. </a:t>
            </a:r>
            <a:endParaRPr lang="en-US" altLang="ko-KR" sz="1300" dirty="0" smtClean="0"/>
          </a:p>
          <a:p>
            <a:r>
              <a:rPr lang="en-US" altLang="ko-KR" sz="1300" dirty="0" smtClean="0"/>
              <a:t> </a:t>
            </a:r>
            <a:r>
              <a:rPr lang="ko-KR" altLang="en-US" sz="1300" dirty="0" smtClean="0"/>
              <a:t>어수선한 </a:t>
            </a:r>
            <a:r>
              <a:rPr lang="ko-KR" altLang="en-US" sz="1300" dirty="0"/>
              <a:t>국내외 상황에 </a:t>
            </a:r>
            <a:r>
              <a:rPr lang="ko-KR" altLang="en-US" sz="1300" b="1" dirty="0" err="1" smtClean="0"/>
              <a:t>밸류에이션</a:t>
            </a:r>
            <a:r>
              <a:rPr lang="en-US" altLang="ko-KR" sz="1300" b="1" dirty="0" smtClean="0"/>
              <a:t> </a:t>
            </a:r>
            <a:r>
              <a:rPr lang="ko-KR" altLang="en-US" sz="1300" dirty="0"/>
              <a:t>하락과 자금난에 직면한 </a:t>
            </a:r>
            <a:r>
              <a:rPr lang="en-US" altLang="ko-KR" sz="1300" b="1" dirty="0" err="1" smtClean="0"/>
              <a:t>firesales</a:t>
            </a:r>
            <a:r>
              <a:rPr lang="ko-KR" altLang="en-US" sz="1300" dirty="0" smtClean="0"/>
              <a:t>가 연말 </a:t>
            </a:r>
            <a:r>
              <a:rPr lang="ko-KR" altLang="en-US" sz="1300" dirty="0" err="1" smtClean="0"/>
              <a:t>반등론의</a:t>
            </a:r>
            <a:r>
              <a:rPr lang="ko-KR" altLang="en-US" sz="1300" dirty="0" smtClean="0"/>
              <a:t> </a:t>
            </a:r>
            <a:r>
              <a:rPr lang="ko-KR" altLang="en-US" sz="1300" dirty="0"/>
              <a:t>근거로 꼽힌다</a:t>
            </a:r>
            <a:r>
              <a:rPr lang="en-US" altLang="ko-KR" sz="1300" dirty="0" smtClean="0"/>
              <a:t>.</a:t>
            </a:r>
          </a:p>
          <a:p>
            <a:r>
              <a:rPr lang="ko-KR" altLang="en-US" sz="1300" dirty="0" smtClean="0"/>
              <a:t> 시장에 </a:t>
            </a:r>
            <a:r>
              <a:rPr lang="ko-KR" altLang="en-US" sz="1300" dirty="0"/>
              <a:t>낀 </a:t>
            </a:r>
            <a:r>
              <a:rPr lang="en-US" altLang="ko-KR" sz="1300" dirty="0"/>
              <a:t>M&amp;A </a:t>
            </a:r>
            <a:r>
              <a:rPr lang="ko-KR" altLang="en-US" sz="1300" dirty="0"/>
              <a:t>거품이 빠지면서 합리적인 가격으로 인수에 나설 환경이 조성됐다는 것이다</a:t>
            </a:r>
            <a:r>
              <a:rPr lang="en-US" altLang="ko-KR" sz="1300" dirty="0" smtClean="0"/>
              <a:t>.</a:t>
            </a:r>
          </a:p>
          <a:p>
            <a:endParaRPr lang="en-US" altLang="ko-KR" sz="1300" dirty="0" smtClean="0"/>
          </a:p>
          <a:p>
            <a:r>
              <a:rPr lang="ko-KR" altLang="en-US" sz="1300" dirty="0" smtClean="0"/>
              <a:t> 그러나 </a:t>
            </a:r>
            <a:r>
              <a:rPr lang="en-US" altLang="ko-KR" sz="1300" dirty="0" smtClean="0"/>
              <a:t>LBO</a:t>
            </a:r>
            <a:r>
              <a:rPr lang="ko-KR" altLang="en-US" sz="1300" dirty="0" smtClean="0"/>
              <a:t>를 가장한 무자본 투기 투자자와 </a:t>
            </a:r>
            <a:r>
              <a:rPr lang="en-US" altLang="ko-KR" sz="1300" b="1" dirty="0" smtClean="0"/>
              <a:t>Bear’s Hug M&amp;A</a:t>
            </a:r>
            <a:r>
              <a:rPr lang="ko-KR" altLang="en-US" sz="1300" dirty="0" smtClean="0"/>
              <a:t>를 조심할 필요가 있다</a:t>
            </a:r>
            <a:r>
              <a:rPr lang="en-US" altLang="ko-KR" sz="1300" dirty="0" smtClean="0"/>
              <a:t>.</a:t>
            </a:r>
            <a:r>
              <a:rPr lang="ko-KR" altLang="en-US" sz="1300" dirty="0"/>
              <a:t/>
            </a:r>
            <a:br>
              <a:rPr lang="ko-KR" altLang="en-US" sz="1300" dirty="0"/>
            </a:br>
            <a:r>
              <a:rPr lang="ko-KR" altLang="en-US" sz="1300" dirty="0"/>
              <a:t/>
            </a:r>
            <a:br>
              <a:rPr lang="ko-KR" altLang="en-US" sz="1300" dirty="0"/>
            </a:br>
            <a:r>
              <a:rPr lang="ko-KR" altLang="en-US" sz="1300" dirty="0" smtClean="0"/>
              <a:t> 대형 </a:t>
            </a:r>
            <a:r>
              <a:rPr lang="ko-KR" altLang="en-US" sz="1300" b="1" dirty="0" smtClean="0"/>
              <a:t>블라인드펀드</a:t>
            </a:r>
            <a:r>
              <a:rPr lang="ko-KR" altLang="en-US" sz="1300" dirty="0" smtClean="0"/>
              <a:t>를 조성하며 </a:t>
            </a:r>
            <a:r>
              <a:rPr lang="ko-KR" altLang="en-US" sz="1300" b="1" dirty="0" smtClean="0"/>
              <a:t>드라이파우더</a:t>
            </a:r>
            <a:r>
              <a:rPr lang="ko-KR" altLang="en-US" sz="1300" dirty="0" smtClean="0"/>
              <a:t>가 </a:t>
            </a:r>
            <a:r>
              <a:rPr lang="ko-KR" altLang="en-US" sz="1300" dirty="0"/>
              <a:t>넉넉한 </a:t>
            </a:r>
            <a:r>
              <a:rPr lang="ko-KR" altLang="en-US" sz="1300" dirty="0" smtClean="0"/>
              <a:t>경영 </a:t>
            </a:r>
            <a:r>
              <a:rPr lang="ko-KR" altLang="en-US" sz="1300" dirty="0" err="1" smtClean="0"/>
              <a:t>참여형</a:t>
            </a:r>
            <a:r>
              <a:rPr lang="ko-KR" altLang="en-US" sz="1300" dirty="0" smtClean="0"/>
              <a:t> </a:t>
            </a:r>
            <a:r>
              <a:rPr lang="en-US" altLang="ko-KR" sz="1300" b="1" dirty="0" smtClean="0"/>
              <a:t>PEF </a:t>
            </a:r>
            <a:r>
              <a:rPr lang="ko-KR" altLang="en-US" sz="1300" dirty="0" err="1"/>
              <a:t>운용사나</a:t>
            </a:r>
            <a:r>
              <a:rPr lang="ko-KR" altLang="en-US" sz="1300" dirty="0"/>
              <a:t> 곳간 단속으로 넉넉한 </a:t>
            </a:r>
            <a:endParaRPr lang="en-US" altLang="ko-KR" sz="1300" dirty="0" smtClean="0"/>
          </a:p>
          <a:p>
            <a:r>
              <a:rPr lang="ko-KR" altLang="en-US" sz="1300" dirty="0" smtClean="0"/>
              <a:t> 자금을 </a:t>
            </a:r>
            <a:r>
              <a:rPr lang="ko-KR" altLang="en-US" sz="1300" dirty="0"/>
              <a:t>보유한 대기업 계열 </a:t>
            </a:r>
            <a:r>
              <a:rPr lang="en-US" altLang="ko-KR" sz="1300" b="1" dirty="0" smtClean="0"/>
              <a:t>SI</a:t>
            </a:r>
            <a:r>
              <a:rPr lang="ko-KR" altLang="en-US" sz="1300" dirty="0" smtClean="0"/>
              <a:t>들이 </a:t>
            </a:r>
            <a:r>
              <a:rPr lang="ko-KR" altLang="en-US" sz="1300" dirty="0"/>
              <a:t>연말 </a:t>
            </a:r>
            <a:r>
              <a:rPr lang="en-US" altLang="ko-KR" sz="1300" dirty="0"/>
              <a:t>M&amp;A </a:t>
            </a:r>
            <a:r>
              <a:rPr lang="ko-KR" altLang="en-US" sz="1300" dirty="0"/>
              <a:t>시장 큰 손으로 군림할 것이란 </a:t>
            </a:r>
            <a:r>
              <a:rPr lang="ko-KR" altLang="en-US" sz="1300" dirty="0" smtClean="0"/>
              <a:t>전망</a:t>
            </a:r>
            <a:endParaRPr lang="en-US" altLang="ko-KR" sz="1300" dirty="0" smtClean="0"/>
          </a:p>
          <a:p>
            <a:r>
              <a:rPr lang="en-US" altLang="ko-KR" sz="400" dirty="0" smtClean="0"/>
              <a:t>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76536" y="3349148"/>
            <a:ext cx="8352928" cy="281615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400" dirty="0" smtClean="0"/>
              <a:t>   </a:t>
            </a:r>
          </a:p>
          <a:p>
            <a:r>
              <a:rPr lang="ko-KR" altLang="en-US" sz="1300" b="1" dirty="0" smtClean="0"/>
              <a:t> </a:t>
            </a:r>
            <a:r>
              <a:rPr lang="en-US" altLang="ko-KR" sz="1300" b="1" dirty="0" smtClean="0"/>
              <a:t>@ </a:t>
            </a:r>
            <a:r>
              <a:rPr lang="ko-KR" altLang="ko-KR" sz="1300" b="1" dirty="0" smtClean="0"/>
              <a:t>곰의</a:t>
            </a:r>
            <a:r>
              <a:rPr lang="en-US" altLang="ko-KR" sz="1300" b="1" dirty="0"/>
              <a:t> </a:t>
            </a:r>
            <a:r>
              <a:rPr lang="ko-KR" altLang="ko-KR" sz="1300" b="1" dirty="0" smtClean="0"/>
              <a:t>포옹</a:t>
            </a:r>
            <a:r>
              <a:rPr lang="en-US" altLang="ko-KR" sz="1300" b="1" dirty="0" smtClean="0"/>
              <a:t> (</a:t>
            </a:r>
            <a:r>
              <a:rPr lang="en-US" altLang="ko-KR" sz="1300" b="1" dirty="0"/>
              <a:t>bear’s hug)</a:t>
            </a:r>
            <a:r>
              <a:rPr lang="en-US" altLang="ko-KR" sz="1300" dirty="0"/>
              <a:t/>
            </a:r>
            <a:br>
              <a:rPr lang="en-US" altLang="ko-KR" sz="1300" dirty="0"/>
            </a:br>
            <a:r>
              <a:rPr lang="en-US" altLang="ko-KR" sz="1300" dirty="0"/>
              <a:t/>
            </a:r>
            <a:br>
              <a:rPr lang="en-US" altLang="ko-KR" sz="1300" dirty="0"/>
            </a:br>
            <a:r>
              <a:rPr lang="en-US" altLang="ko-KR" sz="1300" dirty="0" smtClean="0"/>
              <a:t>     </a:t>
            </a:r>
            <a:r>
              <a:rPr lang="ko-KR" altLang="ko-KR" sz="1300" dirty="0" smtClean="0"/>
              <a:t>적대적</a:t>
            </a:r>
            <a:r>
              <a:rPr lang="en-US" altLang="ko-KR" sz="1300" dirty="0" smtClean="0"/>
              <a:t> </a:t>
            </a:r>
            <a:r>
              <a:rPr lang="en-US" altLang="ko-KR" sz="1300" dirty="0"/>
              <a:t>M&amp;A </a:t>
            </a:r>
            <a:r>
              <a:rPr lang="ko-KR" altLang="ko-KR" sz="1300" dirty="0"/>
              <a:t>전략 중 하나로</a:t>
            </a:r>
            <a:r>
              <a:rPr lang="en-US" altLang="ko-KR" sz="1300" dirty="0"/>
              <a:t>, </a:t>
            </a:r>
            <a:r>
              <a:rPr lang="ko-KR" altLang="ko-KR" sz="1300" dirty="0"/>
              <a:t>사전예고 없이 경영진에 매수를 제의하고 빠른 의사결정을 요구하는 기법</a:t>
            </a:r>
            <a:r>
              <a:rPr lang="en-US" altLang="ko-KR" sz="1300" dirty="0"/>
              <a:t/>
            </a:r>
            <a:br>
              <a:rPr lang="en-US" altLang="ko-KR" sz="1300" dirty="0"/>
            </a:br>
            <a:r>
              <a:rPr lang="en-US" altLang="ko-KR" sz="1300" dirty="0"/>
              <a:t/>
            </a:r>
            <a:br>
              <a:rPr lang="en-US" altLang="ko-KR" sz="1300" dirty="0"/>
            </a:br>
            <a:r>
              <a:rPr lang="en-US" altLang="ko-KR" sz="1300" dirty="0" smtClean="0"/>
              <a:t>     </a:t>
            </a:r>
            <a:r>
              <a:rPr lang="ko-KR" altLang="ko-KR" sz="1300" dirty="0" smtClean="0"/>
              <a:t>매수자가 </a:t>
            </a:r>
            <a:r>
              <a:rPr lang="ko-KR" altLang="ko-KR" sz="1300" dirty="0"/>
              <a:t>매수를 목표로 삼은 기업의 이사들에게 급작스럽게 매수를 제의하는 편지를 보내고 빠르게 </a:t>
            </a:r>
            <a:endParaRPr lang="en-US" altLang="ko-KR" sz="1300" dirty="0" smtClean="0"/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</a:t>
            </a:r>
            <a:r>
              <a:rPr lang="ko-KR" altLang="ko-KR" sz="1300" dirty="0" smtClean="0"/>
              <a:t>의사를 </a:t>
            </a:r>
            <a:r>
              <a:rPr lang="ko-KR" altLang="ko-KR" sz="1300" dirty="0"/>
              <a:t>결정할 것을 요구하는 </a:t>
            </a:r>
            <a:r>
              <a:rPr lang="ko-KR" altLang="ko-KR" sz="1300" dirty="0" smtClean="0"/>
              <a:t>공개매수전략</a:t>
            </a:r>
            <a:endParaRPr lang="en-US" altLang="ko-KR" sz="1300" dirty="0" smtClean="0"/>
          </a:p>
          <a:p>
            <a:endParaRPr lang="en-US" altLang="ko-KR" sz="1300" dirty="0" smtClean="0"/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</a:t>
            </a:r>
            <a:r>
              <a:rPr lang="ko-KR" altLang="ko-KR" sz="1300" dirty="0" smtClean="0"/>
              <a:t>매수자는 </a:t>
            </a:r>
            <a:r>
              <a:rPr lang="ko-KR" altLang="ko-KR" sz="1300" dirty="0"/>
              <a:t>목표한 기업의 이사들이 매수를 반대할 수 없도록 매수가격과 조건 등을 제시하기 때문에 </a:t>
            </a:r>
            <a:endParaRPr lang="en-US" altLang="ko-KR" sz="1300" dirty="0" smtClean="0"/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</a:t>
            </a:r>
            <a:r>
              <a:rPr lang="ko-KR" altLang="ko-KR" sz="1300" dirty="0" smtClean="0"/>
              <a:t>만약 </a:t>
            </a:r>
            <a:r>
              <a:rPr lang="ko-KR" altLang="ko-KR" sz="1300" dirty="0"/>
              <a:t>이사들이 매수를 반대할 경우 주주들의 저항에 부딪히게 된다</a:t>
            </a:r>
            <a:r>
              <a:rPr lang="en-US" altLang="ko-KR" sz="1300" dirty="0"/>
              <a:t>.</a:t>
            </a:r>
            <a:br>
              <a:rPr lang="en-US" altLang="ko-KR" sz="1300" dirty="0"/>
            </a:br>
            <a:r>
              <a:rPr lang="en-US" altLang="ko-KR" sz="1300" dirty="0"/>
              <a:t/>
            </a:r>
            <a:br>
              <a:rPr lang="en-US" altLang="ko-KR" sz="1300" dirty="0"/>
            </a:br>
            <a:r>
              <a:rPr lang="en-US" altLang="ko-KR" sz="1300" dirty="0" smtClean="0"/>
              <a:t>    '</a:t>
            </a:r>
            <a:r>
              <a:rPr lang="ko-KR" altLang="ko-KR" sz="1300" dirty="0"/>
              <a:t>곰의 포옹</a:t>
            </a:r>
            <a:r>
              <a:rPr lang="en-US" altLang="ko-KR" sz="1300" dirty="0"/>
              <a:t>’</a:t>
            </a:r>
            <a:r>
              <a:rPr lang="ko-KR" altLang="ko-KR" sz="1300" dirty="0"/>
              <a:t>은 주로 주말 같은 시간을 이용해 행해지면서 회신기간을 짧게 주어 대상 기업의 경영진으로 </a:t>
            </a:r>
            <a:endParaRPr lang="en-US" altLang="ko-KR" sz="1300" dirty="0" smtClean="0"/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</a:t>
            </a:r>
            <a:r>
              <a:rPr lang="ko-KR" altLang="ko-KR" sz="1300" dirty="0" smtClean="0"/>
              <a:t>하여금 </a:t>
            </a:r>
            <a:r>
              <a:rPr lang="ko-KR" altLang="ko-KR" sz="1300" dirty="0"/>
              <a:t>이에 대응할 시간적 여유조차 주지 않는다는 </a:t>
            </a:r>
            <a:r>
              <a:rPr lang="ko-KR" altLang="ko-KR" sz="1300" dirty="0" smtClean="0"/>
              <a:t>특징</a:t>
            </a:r>
            <a:r>
              <a:rPr lang="ko-KR" altLang="en-US" sz="1300" dirty="0" smtClean="0"/>
              <a:t>으로 </a:t>
            </a:r>
            <a:r>
              <a:rPr lang="ko-KR" altLang="ko-KR" sz="1300" dirty="0" smtClean="0"/>
              <a:t>조용히 </a:t>
            </a:r>
            <a:r>
              <a:rPr lang="ko-KR" altLang="ko-KR" sz="1300" dirty="0"/>
              <a:t>가해지는 갑작스러운 위협이 </a:t>
            </a:r>
            <a:endParaRPr lang="en-US" altLang="ko-KR" sz="1300" dirty="0" smtClean="0"/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</a:t>
            </a:r>
            <a:r>
              <a:rPr lang="ko-KR" altLang="ko-KR" sz="1300" dirty="0" smtClean="0"/>
              <a:t>마치 </a:t>
            </a:r>
            <a:r>
              <a:rPr lang="ko-KR" altLang="ko-KR" sz="1300" dirty="0"/>
              <a:t>곰이 뒤에서 몰래 다가와 껴안는 것 같다 하여</a:t>
            </a:r>
            <a:r>
              <a:rPr lang="en-US" altLang="ko-KR" sz="1300" dirty="0"/>
              <a:t> ‘</a:t>
            </a:r>
            <a:r>
              <a:rPr lang="ko-KR" altLang="ko-KR" sz="1300" dirty="0"/>
              <a:t>곰의 포옹</a:t>
            </a:r>
            <a:r>
              <a:rPr lang="en-US" altLang="ko-KR" sz="1300" dirty="0"/>
              <a:t>’</a:t>
            </a:r>
            <a:r>
              <a:rPr lang="ko-KR" altLang="ko-KR" sz="1300" dirty="0"/>
              <a:t>이라는 </a:t>
            </a:r>
            <a:r>
              <a:rPr lang="ko-KR" altLang="ko-KR" sz="1300" dirty="0" smtClean="0"/>
              <a:t>용어</a:t>
            </a:r>
            <a:endParaRPr lang="en-US" altLang="ko-KR" sz="1300" dirty="0" smtClean="0"/>
          </a:p>
          <a:p>
            <a:r>
              <a:rPr lang="en-US" altLang="ko-KR" sz="400" dirty="0"/>
              <a:t> </a:t>
            </a:r>
            <a:r>
              <a:rPr lang="en-US" altLang="ko-KR" sz="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01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04528" y="1268760"/>
            <a:ext cx="8280920" cy="1769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@ Exit (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출구전략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-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투자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후 출구전략을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의미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투자자의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입장에서 투자한 자금을 회수하는 유일한 방법은 주식을 양도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하는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것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 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ko-KR" altLang="ko-KR" sz="8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- Start-up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은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액셀러레이터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엔젤투자자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벤처캐피털 등 다양한 투자자들로부터 자금을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조달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하고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투자한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투자자들은 투자의 대가로 보통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Start-up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의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주식을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취득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 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* Exit Strategy 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원래 전쟁에서 임무를 완수한 군대가 어떻게 퇴각을 해서 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             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본대로 돌아올 수 있는 지를 생각해 보는 것에서 유래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 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</a:t>
            </a:r>
            <a:endParaRPr lang="ko-KR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54</a:t>
            </a:fld>
            <a:endParaRPr lang="ko-KR" altLang="en-US">
              <a:uFillTx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4528" y="3352930"/>
            <a:ext cx="8280920" cy="11849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ko-KR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@ IPO (Initial 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Public 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Offering : 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기업공개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-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상장을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하기 위해 최초로 기업의 현황을 공개하고 심사를 받은 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기업의 주식을 주식 시장에 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공식적으로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등록하는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것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(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최초로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외부 투자자에게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 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주식을 공개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매도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-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코스닥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코넥스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혹은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나스닥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등 주식시장에 처음 상장하는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것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 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04528" y="4857254"/>
            <a:ext cx="8280920" cy="1308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ko-KR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@ M&amp;A (Mergers &amp; Acquisitions : 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인수합병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-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기업의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외적 성장을 위한 발전전략으로 특정 기업이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 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다른 기업의 경영권을 인수할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목적으로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소유지분을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확보하는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제반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과정으로 기업합병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-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한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기업이 다른 하나의 자산 또는 주식의 취득을 통해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경영권을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획득하는 기업 인수가 결합된 개념이며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 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기본적으로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주식 확보를 통해 이뤄진다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72008" y="-27384"/>
            <a:ext cx="9993560" cy="93610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스타트업</a:t>
            </a:r>
            <a:r>
              <a:rPr lang="ko-KR" altLang="en-US" sz="2000" b="1" dirty="0">
                <a:solidFill>
                  <a:schemeClr val="bg1"/>
                </a:solidFill>
              </a:rPr>
              <a:t> 투자 용어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(2/12)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2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직사각형 116"/>
          <p:cNvSpPr/>
          <p:nvPr/>
        </p:nvSpPr>
        <p:spPr>
          <a:xfrm>
            <a:off x="-159568" y="-99392"/>
            <a:ext cx="10225136" cy="8640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스타트업</a:t>
            </a:r>
            <a:r>
              <a:rPr lang="ko-KR" altLang="en-US" sz="2000" b="1" dirty="0">
                <a:solidFill>
                  <a:schemeClr val="bg1"/>
                </a:solidFill>
              </a:rPr>
              <a:t> 투자 용어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(3/12)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76536" y="1124744"/>
            <a:ext cx="8352928" cy="213904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400" dirty="0" smtClean="0"/>
              <a:t>  </a:t>
            </a:r>
            <a:endParaRPr lang="en-US" altLang="ko-KR" sz="400" dirty="0"/>
          </a:p>
          <a:p>
            <a:pPr latinLnBrk="0"/>
            <a:r>
              <a:rPr lang="ko-KR" altLang="en-US" sz="1300" b="1" dirty="0"/>
              <a:t> </a:t>
            </a:r>
            <a:r>
              <a:rPr lang="en-US" altLang="ko-KR" sz="1300" b="1" dirty="0" smtClean="0"/>
              <a:t>@ secondary</a:t>
            </a:r>
            <a:r>
              <a:rPr lang="en-US" altLang="ko-KR" sz="1300" b="1" dirty="0"/>
              <a:t> </a:t>
            </a:r>
            <a:r>
              <a:rPr lang="en-US" altLang="ko-KR" sz="1300" b="1" dirty="0" smtClean="0"/>
              <a:t>fund</a:t>
            </a:r>
          </a:p>
          <a:p>
            <a:pPr latinLnBrk="0"/>
            <a:r>
              <a:rPr lang="en-US" altLang="ko-KR" sz="800" b="1" dirty="0"/>
              <a:t> </a:t>
            </a:r>
            <a:r>
              <a:rPr lang="en-US" altLang="ko-KR" sz="800" b="1" dirty="0" smtClean="0"/>
              <a:t> </a:t>
            </a:r>
            <a:endParaRPr lang="en-US" altLang="ko-KR" sz="800" b="1" dirty="0"/>
          </a:p>
          <a:p>
            <a:r>
              <a:rPr lang="ko-KR" altLang="en-US" sz="1300" dirty="0" smtClean="0"/>
              <a:t>     펀드 </a:t>
            </a:r>
            <a:r>
              <a:rPr lang="ko-KR" altLang="en-US" sz="1300" dirty="0"/>
              <a:t>운용사인 벤처캐피털이 신규 벤처주식에 직접 투자하는 것이 아니라 </a:t>
            </a:r>
            <a:endParaRPr lang="en-US" altLang="ko-KR" sz="1300" dirty="0" smtClean="0"/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</a:t>
            </a:r>
            <a:r>
              <a:rPr lang="ko-KR" altLang="en-US" sz="1300" dirty="0" smtClean="0"/>
              <a:t>다른 </a:t>
            </a:r>
            <a:r>
              <a:rPr lang="ko-KR" altLang="en-US" sz="1300" dirty="0"/>
              <a:t>벤처캐피털이나 엔젤</a:t>
            </a:r>
            <a:r>
              <a:rPr lang="en-US" altLang="ko-KR" sz="1300" dirty="0"/>
              <a:t>(</a:t>
            </a:r>
            <a:r>
              <a:rPr lang="ko-KR" altLang="en-US" sz="1300" dirty="0"/>
              <a:t>개인투자자</a:t>
            </a:r>
            <a:r>
              <a:rPr lang="en-US" altLang="ko-KR" sz="1300" dirty="0"/>
              <a:t>)</a:t>
            </a:r>
            <a:r>
              <a:rPr lang="ko-KR" altLang="en-US" sz="1300" dirty="0"/>
              <a:t>이 보유하고 있는 벤처주식을 매입하여 수익을 올리는 </a:t>
            </a:r>
            <a:r>
              <a:rPr lang="ko-KR" altLang="en-US" sz="1300" dirty="0" smtClean="0"/>
              <a:t>펀드</a:t>
            </a:r>
            <a:r>
              <a:rPr lang="ko-KR" altLang="en-US" sz="1300" dirty="0"/>
              <a:t/>
            </a:r>
            <a:br>
              <a:rPr lang="ko-KR" altLang="en-US" sz="1300" dirty="0"/>
            </a:br>
            <a:r>
              <a:rPr lang="ko-KR" altLang="en-US" sz="1300" dirty="0"/>
              <a:t/>
            </a:r>
            <a:br>
              <a:rPr lang="ko-KR" altLang="en-US" sz="1300" dirty="0"/>
            </a:br>
            <a:r>
              <a:rPr lang="ko-KR" altLang="en-US" sz="1300" dirty="0" smtClean="0"/>
              <a:t>     </a:t>
            </a:r>
            <a:r>
              <a:rPr lang="ko-KR" altLang="en-US" sz="1300" dirty="0" err="1" smtClean="0"/>
              <a:t>세컨더리</a:t>
            </a:r>
            <a:r>
              <a:rPr lang="ko-KR" altLang="en-US" sz="1300" dirty="0" smtClean="0"/>
              <a:t> </a:t>
            </a:r>
            <a:r>
              <a:rPr lang="ko-KR" altLang="en-US" sz="1300" dirty="0"/>
              <a:t>펀드는 </a:t>
            </a:r>
            <a:r>
              <a:rPr lang="ko-KR" altLang="en-US" sz="1300" dirty="0" smtClean="0"/>
              <a:t>투자기간 </a:t>
            </a:r>
            <a:r>
              <a:rPr lang="ko-KR" altLang="en-US" sz="1300" dirty="0"/>
              <a:t>장기화로 인해 펀드 해산 압박에 시달리는 벤처캐피털을 지원함으로써 </a:t>
            </a:r>
            <a:endParaRPr lang="en-US" altLang="ko-KR" sz="1300" dirty="0" smtClean="0"/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</a:t>
            </a:r>
            <a:r>
              <a:rPr lang="ko-KR" altLang="en-US" sz="1300" dirty="0" smtClean="0"/>
              <a:t>재투자가 </a:t>
            </a:r>
            <a:r>
              <a:rPr lang="ko-KR" altLang="en-US" sz="1300" dirty="0"/>
              <a:t>활발하게 이루어지도록 돕는 </a:t>
            </a:r>
            <a:r>
              <a:rPr lang="ko-KR" altLang="en-US" sz="1300" dirty="0" smtClean="0"/>
              <a:t>수단</a:t>
            </a:r>
            <a:endParaRPr lang="en-US" altLang="ko-KR" sz="1300" dirty="0" smtClean="0"/>
          </a:p>
          <a:p>
            <a:endParaRPr lang="en-US" altLang="ko-KR" sz="1300" dirty="0"/>
          </a:p>
          <a:p>
            <a:r>
              <a:rPr lang="en-US" altLang="ko-KR" sz="1300" dirty="0" smtClean="0"/>
              <a:t>     </a:t>
            </a:r>
            <a:r>
              <a:rPr lang="ko-KR" altLang="en-US" sz="1300" dirty="0" smtClean="0"/>
              <a:t>벤처기업 </a:t>
            </a:r>
            <a:r>
              <a:rPr lang="ko-KR" altLang="en-US" sz="1300" dirty="0"/>
              <a:t>입장에서는 별도의 투자를 받지 않아도 된다는 장점이 있으며</a:t>
            </a:r>
            <a:r>
              <a:rPr lang="en-US" altLang="ko-KR" sz="1300" dirty="0"/>
              <a:t>, </a:t>
            </a:r>
            <a:r>
              <a:rPr lang="ko-KR" altLang="en-US" sz="1300" dirty="0"/>
              <a:t>벤처캐피털이 보유한 주식을 </a:t>
            </a:r>
            <a:endParaRPr lang="en-US" altLang="ko-KR" sz="1300" dirty="0" smtClean="0"/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</a:t>
            </a:r>
            <a:r>
              <a:rPr lang="ko-KR" altLang="en-US" sz="1300" dirty="0" smtClean="0"/>
              <a:t>매입하는 </a:t>
            </a:r>
            <a:r>
              <a:rPr lang="ko-KR" altLang="en-US" sz="1300" dirty="0"/>
              <a:t>측에서도 초기기업 투자에 비해 투자기간이 단축될 수 있다</a:t>
            </a:r>
            <a:r>
              <a:rPr lang="en-US" altLang="ko-KR" sz="1300" dirty="0" smtClean="0"/>
              <a:t>.</a:t>
            </a:r>
            <a:endParaRPr lang="en-US" altLang="ko-KR" sz="1300" dirty="0"/>
          </a:p>
          <a:p>
            <a:r>
              <a:rPr lang="en-US" altLang="ko-KR" sz="400" b="1" dirty="0" smtClean="0"/>
              <a:t>  </a:t>
            </a:r>
            <a:endParaRPr lang="ko-KR" altLang="en-US" sz="400" b="1" dirty="0"/>
          </a:p>
        </p:txBody>
      </p:sp>
      <p:sp>
        <p:nvSpPr>
          <p:cNvPr id="4" name="직사각형 3"/>
          <p:cNvSpPr/>
          <p:nvPr/>
        </p:nvSpPr>
        <p:spPr>
          <a:xfrm>
            <a:off x="776536" y="3442087"/>
            <a:ext cx="8352928" cy="170816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400" dirty="0" smtClean="0"/>
              <a:t>  </a:t>
            </a:r>
            <a:endParaRPr lang="en-US" altLang="ko-KR" sz="400" dirty="0"/>
          </a:p>
          <a:p>
            <a:pPr latinLnBrk="0"/>
            <a:r>
              <a:rPr lang="en-US" altLang="ko-KR" sz="1300" b="1" dirty="0" smtClean="0"/>
              <a:t>@ LBO </a:t>
            </a:r>
            <a:r>
              <a:rPr lang="en-US" altLang="ko-KR" sz="1300" b="1" dirty="0"/>
              <a:t>(Leveraged Buyout) : </a:t>
            </a:r>
            <a:r>
              <a:rPr lang="ko-KR" altLang="en-US" sz="1300" b="1" dirty="0"/>
              <a:t>인수금융을 통한 </a:t>
            </a:r>
            <a:r>
              <a:rPr lang="en-US" altLang="ko-KR" sz="1300" b="1" dirty="0"/>
              <a:t>M&amp;A </a:t>
            </a:r>
            <a:r>
              <a:rPr lang="ko-KR" altLang="en-US" sz="1300" b="1" dirty="0"/>
              <a:t>방식</a:t>
            </a:r>
            <a:endParaRPr lang="en-US" altLang="ko-KR" sz="1300" b="1" dirty="0"/>
          </a:p>
          <a:p>
            <a:r>
              <a:rPr lang="en-US" altLang="ko-KR" sz="600" dirty="0"/>
              <a:t>  </a:t>
            </a:r>
          </a:p>
          <a:p>
            <a:r>
              <a:rPr lang="ko-KR" altLang="en-US" sz="1300" dirty="0" smtClean="0"/>
              <a:t>     인수대상 </a:t>
            </a:r>
            <a:r>
              <a:rPr lang="ko-KR" altLang="en-US" sz="1300" dirty="0"/>
              <a:t>기업의 자산을 담보로 투자자금을 빌려서 기업을 인수한 후</a:t>
            </a:r>
            <a:r>
              <a:rPr lang="en-US" altLang="ko-KR" sz="1300" dirty="0"/>
              <a:t>, </a:t>
            </a:r>
            <a:r>
              <a:rPr lang="ko-KR" altLang="en-US" sz="1300" dirty="0"/>
              <a:t>투자를 통해 기업가치를 올린 </a:t>
            </a:r>
            <a:endParaRPr lang="en-US" altLang="ko-KR" sz="1300" dirty="0" smtClean="0"/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</a:t>
            </a:r>
            <a:r>
              <a:rPr lang="ko-KR" altLang="en-US" sz="1300" dirty="0" smtClean="0"/>
              <a:t>후에 다시 </a:t>
            </a:r>
            <a:r>
              <a:rPr lang="ko-KR" altLang="en-US" sz="1300" dirty="0"/>
              <a:t>매각하면 </a:t>
            </a:r>
            <a:r>
              <a:rPr lang="ko-KR" altLang="en-US" sz="1300" dirty="0" smtClean="0"/>
              <a:t>차익을 </a:t>
            </a:r>
            <a:r>
              <a:rPr lang="ko-KR" altLang="en-US" sz="1300" dirty="0"/>
              <a:t>남길 수 있어 자산매각 가격이 오를 가능성이 있는 경우에 </a:t>
            </a:r>
            <a:r>
              <a:rPr lang="ko-KR" altLang="en-US" sz="1300" dirty="0" smtClean="0"/>
              <a:t>쓰이는 </a:t>
            </a:r>
            <a:r>
              <a:rPr lang="en-US" altLang="ko-KR" sz="1300" dirty="0" smtClean="0"/>
              <a:t>M&amp;A</a:t>
            </a:r>
            <a:r>
              <a:rPr lang="ko-KR" altLang="en-US" sz="1300" dirty="0"/>
              <a:t>기법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ko-KR" altLang="en-US" sz="1300" dirty="0" smtClean="0"/>
              <a:t>     인수대상 </a:t>
            </a:r>
            <a:r>
              <a:rPr lang="ko-KR" altLang="en-US" sz="1300" dirty="0"/>
              <a:t>기업의 자산을 담보로 투자자금을 조달하기 때문에 적은 </a:t>
            </a:r>
            <a:r>
              <a:rPr lang="ko-KR" altLang="en-US" sz="1300" dirty="0" smtClean="0"/>
              <a:t>자금으로 </a:t>
            </a:r>
            <a:r>
              <a:rPr lang="ko-KR" altLang="en-US" sz="1300" dirty="0"/>
              <a:t>기업을 인수할 수 있다는 </a:t>
            </a:r>
            <a:r>
              <a:rPr lang="ko-KR" altLang="en-US" sz="1300" dirty="0" smtClean="0"/>
              <a:t>장점</a:t>
            </a:r>
            <a:endParaRPr lang="en-US" altLang="ko-KR" sz="1300" dirty="0" smtClean="0"/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</a:t>
            </a:r>
            <a:r>
              <a:rPr lang="ko-KR" altLang="en-US" sz="1300" dirty="0" smtClean="0"/>
              <a:t>그러나 </a:t>
            </a:r>
            <a:r>
              <a:rPr lang="ko-KR" altLang="en-US" sz="1300" dirty="0"/>
              <a:t>금리가 빠르게 인상되는 경우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피인수기업을</a:t>
            </a:r>
            <a:r>
              <a:rPr lang="ko-KR" altLang="en-US" sz="1300" dirty="0"/>
              <a:t> 인수하기 위해 차입한 이자율이 해당기업의 </a:t>
            </a:r>
            <a:endParaRPr lang="en-US" altLang="ko-KR" sz="1300" dirty="0" smtClean="0"/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</a:t>
            </a:r>
            <a:r>
              <a:rPr lang="ko-KR" altLang="en-US" sz="1300" dirty="0" smtClean="0"/>
              <a:t>매각 시 수익률보다 </a:t>
            </a:r>
            <a:r>
              <a:rPr lang="ko-KR" altLang="en-US" sz="1300" dirty="0"/>
              <a:t>높아져 손해를 보기도 한다</a:t>
            </a:r>
            <a:r>
              <a:rPr lang="en-US" altLang="ko-KR" sz="1300" dirty="0" smtClean="0"/>
              <a:t>.</a:t>
            </a:r>
          </a:p>
          <a:p>
            <a:r>
              <a:rPr lang="en-US" altLang="ko-KR" sz="400" b="1" dirty="0" smtClean="0"/>
              <a:t>  </a:t>
            </a:r>
            <a:endParaRPr lang="ko-KR" altLang="en-US" sz="400" b="1" dirty="0"/>
          </a:p>
        </p:txBody>
      </p:sp>
      <p:sp>
        <p:nvSpPr>
          <p:cNvPr id="5" name="직사각형 4"/>
          <p:cNvSpPr/>
          <p:nvPr/>
        </p:nvSpPr>
        <p:spPr>
          <a:xfrm>
            <a:off x="776536" y="5314295"/>
            <a:ext cx="8352928" cy="415498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400" dirty="0" smtClean="0"/>
              <a:t>  </a:t>
            </a:r>
            <a:endParaRPr lang="en-US" altLang="ko-KR" sz="400" dirty="0"/>
          </a:p>
          <a:p>
            <a:r>
              <a:rPr lang="en-US" altLang="ko-KR" sz="1300" b="1" dirty="0" smtClean="0"/>
              <a:t> @</a:t>
            </a:r>
            <a:r>
              <a:rPr lang="ko-KR" altLang="en-US" sz="1300" b="1" dirty="0" smtClean="0"/>
              <a:t> 블라인드펀드 </a:t>
            </a:r>
            <a:r>
              <a:rPr lang="en-US" altLang="ko-KR" sz="1300" b="1" dirty="0" smtClean="0"/>
              <a:t>: </a:t>
            </a:r>
            <a:r>
              <a:rPr lang="ko-KR" altLang="en-US" sz="1300" b="1" dirty="0" smtClean="0"/>
              <a:t>투자 </a:t>
            </a:r>
            <a:r>
              <a:rPr lang="ko-KR" altLang="en-US" sz="1300" b="1" dirty="0"/>
              <a:t>대상을 정하지 않고 목표수익률만 제시한 뒤 </a:t>
            </a:r>
            <a:r>
              <a:rPr lang="ko-KR" altLang="en-US" sz="1300" b="1" dirty="0" err="1"/>
              <a:t>투자금을</a:t>
            </a:r>
            <a:r>
              <a:rPr lang="ko-KR" altLang="en-US" sz="1300" b="1" dirty="0"/>
              <a:t> 모으는 </a:t>
            </a:r>
            <a:r>
              <a:rPr lang="ko-KR" altLang="en-US" sz="1300" b="1" dirty="0" smtClean="0"/>
              <a:t>펀드</a:t>
            </a:r>
            <a:endParaRPr lang="en-US" altLang="ko-KR" sz="1300" b="1" dirty="0" smtClean="0"/>
          </a:p>
          <a:p>
            <a:r>
              <a:rPr lang="en-US" altLang="ko-KR" sz="400" b="1" dirty="0" smtClean="0"/>
              <a:t>  </a:t>
            </a:r>
            <a:endParaRPr lang="ko-KR" altLang="en-US" sz="400" b="1" dirty="0"/>
          </a:p>
        </p:txBody>
      </p:sp>
      <p:sp>
        <p:nvSpPr>
          <p:cNvPr id="6" name="직사각형 5"/>
          <p:cNvSpPr/>
          <p:nvPr/>
        </p:nvSpPr>
        <p:spPr>
          <a:xfrm>
            <a:off x="776536" y="5893822"/>
            <a:ext cx="8352928" cy="415498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400" dirty="0" smtClean="0"/>
              <a:t>  </a:t>
            </a:r>
            <a:endParaRPr lang="en-US" altLang="ko-KR" sz="400" dirty="0"/>
          </a:p>
          <a:p>
            <a:r>
              <a:rPr lang="en-US" altLang="ko-KR" sz="1300" b="1" dirty="0" smtClean="0"/>
              <a:t> @ </a:t>
            </a:r>
            <a:r>
              <a:rPr lang="en-US" altLang="ko-KR" sz="1300" b="1" dirty="0" err="1" smtClean="0"/>
              <a:t>firesale</a:t>
            </a:r>
            <a:r>
              <a:rPr lang="en-US" altLang="ko-KR" sz="1300" b="1" dirty="0" smtClean="0"/>
              <a:t> </a:t>
            </a:r>
            <a:r>
              <a:rPr lang="en-US" altLang="ko-KR" sz="1300" b="1" dirty="0"/>
              <a:t>: </a:t>
            </a:r>
            <a:r>
              <a:rPr lang="ko-KR" altLang="en-US" sz="1300" b="1" dirty="0"/>
              <a:t>불 난 뒤 타다 남은 물건들의 급매 처분</a:t>
            </a:r>
            <a:r>
              <a:rPr lang="en-US" altLang="ko-KR" sz="1300" b="1" dirty="0"/>
              <a:t>, </a:t>
            </a:r>
            <a:r>
              <a:rPr lang="ko-KR" altLang="en-US" sz="1300" b="1" dirty="0" smtClean="0"/>
              <a:t>급매</a:t>
            </a:r>
            <a:endParaRPr lang="en-US" altLang="ko-KR" sz="1300" b="1" dirty="0" smtClean="0"/>
          </a:p>
          <a:p>
            <a:r>
              <a:rPr lang="en-US" altLang="ko-KR" sz="400" b="1" dirty="0"/>
              <a:t> </a:t>
            </a:r>
            <a:r>
              <a:rPr lang="en-US" altLang="ko-KR" sz="400" b="1" dirty="0" smtClean="0"/>
              <a:t> </a:t>
            </a:r>
            <a:endParaRPr lang="ko-KR" altLang="en-US" sz="400" b="1" dirty="0"/>
          </a:p>
        </p:txBody>
      </p:sp>
    </p:spTree>
    <p:extLst>
      <p:ext uri="{BB962C8B-B14F-4D97-AF65-F5344CB8AC3E}">
        <p14:creationId xmlns:p14="http://schemas.microsoft.com/office/powerpoint/2010/main" val="353182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04528" y="1268760"/>
            <a:ext cx="8136904" cy="415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@ 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SPAC 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Special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Purpose Acquisition Company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기업인수목적회사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</a:t>
            </a:r>
            <a:endParaRPr lang="en-US" altLang="ko-KR" sz="4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56</a:t>
            </a:fld>
            <a:endParaRPr lang="ko-KR" altLang="en-US">
              <a:uFillTx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4528" y="1944995"/>
            <a:ext cx="8136904" cy="9079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@ 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KONEX : Korea New Exchange</a:t>
            </a:r>
          </a:p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코스닥시장 상장 요건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미충족인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벤처기업과 중소기업이 상장할 수 있도록 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2013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7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일부터 개장한 중소기업 전용 주식시장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endParaRPr lang="en-US" altLang="ko-KR" sz="4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4528" y="3140968"/>
            <a:ext cx="8136904" cy="415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@ ROAS :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R</a:t>
            </a:r>
            <a:r>
              <a:rPr lang="en-US" altLang="ko-KR" sz="1200" dirty="0" smtClean="0"/>
              <a:t>eturn </a:t>
            </a:r>
            <a:r>
              <a:rPr lang="en-US" altLang="ko-KR" sz="1200" dirty="0"/>
              <a:t>on </a:t>
            </a:r>
            <a:r>
              <a:rPr lang="en-US" altLang="ko-KR" sz="1200" dirty="0" smtClean="0"/>
              <a:t>Ad Spend : </a:t>
            </a:r>
            <a:r>
              <a:rPr lang="ko-KR" altLang="en-US" sz="1200" dirty="0" smtClean="0"/>
              <a:t>광고비 </a:t>
            </a:r>
            <a:r>
              <a:rPr lang="ko-KR" altLang="en-US" sz="1200" dirty="0"/>
              <a:t>대비 </a:t>
            </a:r>
            <a:r>
              <a:rPr lang="ko-KR" altLang="en-US" sz="1200" dirty="0" smtClean="0"/>
              <a:t>매출액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endParaRPr lang="en-US" altLang="ko-KR" sz="4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4528" y="3780328"/>
            <a:ext cx="8136904" cy="10002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@ TAM : Total Addressable Market (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전체시장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en-US" altLang="ko-KR" sz="6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@ SAM : Served Available Market (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유효시장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@ SOM : Service Obtainable Market (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유효시장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공략 가능한 시장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endParaRPr lang="en-US" altLang="ko-KR" sz="4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2008" y="-27384"/>
            <a:ext cx="9993560" cy="93610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스타트업</a:t>
            </a:r>
            <a:r>
              <a:rPr lang="ko-KR" altLang="en-US" sz="2000" b="1" dirty="0">
                <a:solidFill>
                  <a:schemeClr val="bg1"/>
                </a:solidFill>
              </a:rPr>
              <a:t> 투자 용어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(4/12)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04528" y="5085184"/>
            <a:ext cx="8314692" cy="938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@ </a:t>
            </a:r>
            <a:r>
              <a:rPr lang="ko-KR" altLang="en-US" sz="1300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클라우드펀딩</a:t>
            </a:r>
            <a:r>
              <a:rPr lang="ko-KR" altLang="en-US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자금을 </a:t>
            </a:r>
            <a:r>
              <a:rPr lang="ko-KR" altLang="en-US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필요로 하는 수요자가 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On-Line Platform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등을 통해 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불특정 </a:t>
            </a:r>
            <a:r>
              <a:rPr lang="ko-KR" altLang="en-US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다수 대중에게 </a:t>
            </a:r>
            <a:endParaRPr lang="en-US" altLang="ko-KR" sz="13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자금을 </a:t>
            </a:r>
            <a:r>
              <a:rPr lang="ko-KR" altLang="en-US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모으는 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방식</a:t>
            </a:r>
            <a:endParaRPr lang="en-US" altLang="ko-KR" sz="13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ko-KR" altLang="en-US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en-US" altLang="ko-KR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후원형</a:t>
            </a:r>
            <a:r>
              <a:rPr lang="en-US" altLang="ko-KR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기부형</a:t>
            </a:r>
            <a:r>
              <a:rPr lang="en-US" altLang="ko-KR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대출형</a:t>
            </a:r>
            <a:r>
              <a:rPr lang="en-US" altLang="ko-KR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지분투자형</a:t>
            </a:r>
            <a:r>
              <a:rPr lang="ko-KR" altLang="en-US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3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증권형</a:t>
            </a:r>
            <a:r>
              <a:rPr lang="en-US" altLang="ko-KR" sz="13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  <a:p>
            <a:pPr algn="ctr"/>
            <a:r>
              <a:rPr lang="en-US" altLang="ko-KR" sz="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29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76536" y="1268760"/>
            <a:ext cx="8208912" cy="12464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@ Gazelles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 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Company (</a:t>
            </a:r>
            <a:r>
              <a:rPr lang="ko-KR" altLang="en-US" sz="13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가젤기업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ko-KR" altLang="ko-KR" sz="8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-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매출액이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과거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3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연속 평균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20%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이상 지속적으로 </a:t>
            </a:r>
            <a:r>
              <a:rPr lang="ko-KR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고성장한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중소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기업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ko-KR" altLang="ko-KR" sz="8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- 1980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년대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미국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경제학자인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David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 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Birch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가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효율성을 추구하며 종종 해고를 하는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'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코끼리 기업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'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에 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비유해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빨리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달리면서 도약력이 뛰어난 </a:t>
            </a:r>
            <a:r>
              <a:rPr lang="ko-KR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영양류의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일종인 </a:t>
            </a:r>
            <a:r>
              <a:rPr lang="ko-KR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가젤과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닮았다고 해서 붙인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이름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13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57</a:t>
            </a:fld>
            <a:endParaRPr lang="ko-KR" altLang="en-US">
              <a:uFillTx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6536" y="2841317"/>
            <a:ext cx="8208912" cy="33239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@ Investor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 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Relations (IR)</a:t>
            </a:r>
          </a:p>
          <a:p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-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주식시장에서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기업의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우량성을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확보해 나가기 위해서 투자자들만을 대상으로 기업의 경영활동 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및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각종 정보를 제공하고자 할 때 작성하는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양식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1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회사현황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일반개요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주요연혁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사업장 입지조건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자본금 변동 및 주주현황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관계회사 현황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조직구성도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주요외부기관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수상 및 인정 현황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주요 경영진 및 기술진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제품연구 개발현황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조업상황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사업개요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제품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시장분석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경쟁업체분석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마케팅계획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매출추정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계획사업 추진일정 및 소요자금 조달계획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3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생산 및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시설계획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주요공정도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원부자재 소요 및 조달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생산 및 시설투자계획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인력계획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재무제표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손익계산서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대차대조표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현금흐름표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5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추정 소요자금 및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투자제안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소요자금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및 투자제안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예상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투자수익율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투자회수방안</a:t>
            </a:r>
            <a:endParaRPr lang="en-US" altLang="ko-KR" sz="12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2008" y="-27384"/>
            <a:ext cx="9993560" cy="93610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스타트업</a:t>
            </a:r>
            <a:r>
              <a:rPr lang="ko-KR" altLang="en-US" sz="2000" b="1" dirty="0">
                <a:solidFill>
                  <a:schemeClr val="bg1"/>
                </a:solidFill>
              </a:rPr>
              <a:t> 투자 용어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(5/12)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5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2975" y="1340768"/>
            <a:ext cx="8098457" cy="2508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@ </a:t>
            </a:r>
            <a:r>
              <a:rPr lang="en-US" altLang="ko-KR" sz="1300" b="1" dirty="0"/>
              <a:t>dry </a:t>
            </a:r>
            <a:r>
              <a:rPr lang="en-US" altLang="ko-KR" sz="1300" b="1" dirty="0" smtClean="0"/>
              <a:t>powder (</a:t>
            </a:r>
            <a:r>
              <a:rPr lang="ko-KR" altLang="en-US" sz="1300" b="1" dirty="0" smtClean="0"/>
              <a:t>드라이 파우더</a:t>
            </a:r>
            <a:r>
              <a:rPr lang="en-US" altLang="ko-KR" sz="1300" b="1" dirty="0" smtClean="0"/>
              <a:t>)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800" dirty="0" smtClean="0"/>
              <a:t> 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smtClean="0"/>
              <a:t>    - </a:t>
            </a:r>
            <a:r>
              <a:rPr lang="ko-KR" altLang="en-US" sz="1200" dirty="0"/>
              <a:t>투자의 목적으로 모금되었으나 실제 투자 집행이 이루어지지 않은 </a:t>
            </a:r>
            <a:r>
              <a:rPr lang="ko-KR" altLang="en-US" sz="1200" dirty="0" err="1"/>
              <a:t>미투자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자금</a:t>
            </a:r>
            <a:endParaRPr lang="en-US" altLang="ko-KR" sz="1200" dirty="0" smtClean="0"/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</a:p>
          <a:p>
            <a:r>
              <a:rPr lang="ko-KR" altLang="en-US" sz="1200" dirty="0" smtClean="0"/>
              <a:t>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총포류가 </a:t>
            </a:r>
            <a:r>
              <a:rPr lang="ko-KR" altLang="en-US" sz="1200" dirty="0"/>
              <a:t>발명된 시기에 전쟁을 위해 마른 </a:t>
            </a:r>
            <a:r>
              <a:rPr lang="ko-KR" altLang="en-US" sz="1200" dirty="0" smtClean="0"/>
              <a:t>화약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gunpowder)</a:t>
            </a:r>
            <a:r>
              <a:rPr lang="ko-KR" altLang="en-US" sz="1200" dirty="0"/>
              <a:t>을 비축한 것에서 시작되어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금융시장으로 </a:t>
            </a:r>
            <a:r>
              <a:rPr lang="ko-KR" altLang="en-US" sz="1200" dirty="0"/>
              <a:t>확대된 </a:t>
            </a:r>
            <a:r>
              <a:rPr lang="ko-KR" altLang="en-US" sz="1200" dirty="0" smtClean="0"/>
              <a:t>용어</a:t>
            </a:r>
            <a:endParaRPr lang="en-US" altLang="ko-KR" sz="1200" dirty="0" smtClean="0"/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주로 글로벌 사모투자펀드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PEF : private equity fund)</a:t>
            </a:r>
            <a:r>
              <a:rPr lang="ko-KR" altLang="en-US" sz="1200" dirty="0"/>
              <a:t>들이 투자하지 못하고 보유하고 있는 </a:t>
            </a:r>
            <a:r>
              <a:rPr lang="ko-KR" altLang="en-US" sz="1200" dirty="0" smtClean="0"/>
              <a:t>기업의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인수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합병을 위한 자금으로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보통 </a:t>
            </a:r>
            <a:r>
              <a:rPr lang="ko-KR" altLang="en-US" sz="1200" dirty="0"/>
              <a:t>드라이 파우더는 국공채 및 고정 수입을 제공하는 자산에 투자된다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</a:p>
          <a:p>
            <a:r>
              <a:rPr lang="ko-KR" altLang="en-US" sz="1200" dirty="0" smtClean="0"/>
              <a:t>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글로벌 </a:t>
            </a:r>
            <a:r>
              <a:rPr lang="ko-KR" altLang="en-US" sz="1200" dirty="0"/>
              <a:t>컨설팅 </a:t>
            </a:r>
            <a:r>
              <a:rPr lang="ko-KR" altLang="en-US" sz="1200" dirty="0" smtClean="0"/>
              <a:t>기업 </a:t>
            </a:r>
            <a:r>
              <a:rPr lang="ko-KR" altLang="en-US" sz="1200" dirty="0" err="1" smtClean="0"/>
              <a:t>베인앤컴퍼니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(2020. 09) : </a:t>
            </a:r>
            <a:r>
              <a:rPr lang="ko-KR" altLang="en-US" sz="1200" dirty="0" smtClean="0"/>
              <a:t>전 </a:t>
            </a:r>
            <a:r>
              <a:rPr lang="ko-KR" altLang="en-US" sz="1200" dirty="0"/>
              <a:t>세계 </a:t>
            </a:r>
            <a:r>
              <a:rPr lang="en-US" altLang="ko-KR" sz="1200" dirty="0"/>
              <a:t>PE</a:t>
            </a:r>
            <a:r>
              <a:rPr lang="ko-KR" altLang="en-US" sz="1200" dirty="0"/>
              <a:t>의 드라이파우더는 </a:t>
            </a:r>
            <a:r>
              <a:rPr lang="en-US" altLang="ko-KR" sz="1200" dirty="0"/>
              <a:t>2</a:t>
            </a:r>
            <a:r>
              <a:rPr lang="ko-KR" altLang="en-US" sz="1200" dirty="0"/>
              <a:t>조</a:t>
            </a:r>
            <a:r>
              <a:rPr lang="en-US" altLang="ko-KR" sz="1200" dirty="0"/>
              <a:t>7</a:t>
            </a:r>
            <a:r>
              <a:rPr lang="ko-KR" altLang="en-US" sz="1200" dirty="0" smtClean="0"/>
              <a:t>천억</a:t>
            </a:r>
            <a:r>
              <a:rPr lang="en-US" altLang="ko-KR" sz="1200" dirty="0" smtClean="0"/>
              <a:t>$ (3</a:t>
            </a:r>
            <a:r>
              <a:rPr lang="ko-KR" altLang="en-US" sz="1200" dirty="0" smtClean="0"/>
              <a:t>천조 원</a:t>
            </a:r>
            <a:r>
              <a:rPr lang="en-US" altLang="ko-KR" sz="1200" dirty="0" smtClean="0"/>
              <a:t>)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600" dirty="0" smtClean="0"/>
              <a:t>  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dirty="0" smtClean="0"/>
              <a:t>   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코로나</a:t>
            </a:r>
            <a:r>
              <a:rPr lang="en-US" altLang="ko-KR" sz="1200" dirty="0"/>
              <a:t>19</a:t>
            </a:r>
            <a:r>
              <a:rPr lang="ko-KR" altLang="en-US" sz="1200" dirty="0"/>
              <a:t>가 산업 지형을 완전히 바꿔놓으면서 기업들의 가치 산정이 까다로워졌고</a:t>
            </a:r>
            <a:r>
              <a:rPr lang="en-US" altLang="ko-KR" sz="1200" dirty="0"/>
              <a:t>, </a:t>
            </a:r>
            <a:r>
              <a:rPr lang="ko-KR" altLang="en-US" sz="1200" dirty="0"/>
              <a:t>거액을 투자하는 데 </a:t>
            </a:r>
            <a:r>
              <a:rPr lang="ko-KR" altLang="en-US" sz="1200" dirty="0" smtClean="0"/>
              <a:t>대한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리스크도</a:t>
            </a:r>
            <a:r>
              <a:rPr lang="ko-KR" altLang="en-US" sz="1200" dirty="0"/>
              <a:t> 커졌기 </a:t>
            </a:r>
            <a:r>
              <a:rPr lang="ko-KR" altLang="en-US" sz="1200" dirty="0" smtClean="0"/>
              <a:t>때문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en-US" altLang="ko-KR" sz="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58</a:t>
            </a:fld>
            <a:endParaRPr lang="ko-KR" altLang="en-US">
              <a:uFillTx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72008" y="-27384"/>
            <a:ext cx="9993560" cy="93610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스타트업</a:t>
            </a:r>
            <a:r>
              <a:rPr lang="ko-KR" altLang="en-US" sz="2000" b="1" dirty="0">
                <a:solidFill>
                  <a:schemeClr val="bg1"/>
                </a:solidFill>
              </a:rPr>
              <a:t> 투자 용어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(6/12)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4528" y="5032047"/>
            <a:ext cx="8136904" cy="1277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@ </a:t>
            </a:r>
            <a:r>
              <a:rPr lang="ko-KR" altLang="en-US" sz="13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테슬라상장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200" dirty="0"/>
              <a:t>적자기업이라도 성장성이 있다면 코스닥시장 상장을 허용하는 성장성 평가 특례 </a:t>
            </a:r>
            <a:r>
              <a:rPr lang="ko-KR" altLang="en-US" sz="1200" dirty="0" smtClean="0"/>
              <a:t>상장제도</a:t>
            </a:r>
            <a:endParaRPr lang="en-US" altLang="ko-KR" sz="1200" dirty="0" smtClean="0"/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  <a:endParaRPr lang="en-US" altLang="ko-KR" sz="600" dirty="0"/>
          </a:p>
          <a:p>
            <a:r>
              <a:rPr lang="en-US" altLang="ko-KR" sz="1200" dirty="0"/>
              <a:t>   </a:t>
            </a:r>
            <a:r>
              <a:rPr lang="en-US" altLang="ko-KR" sz="1200" dirty="0" smtClean="0"/>
              <a:t> - </a:t>
            </a:r>
            <a:r>
              <a:rPr lang="ko-KR" altLang="en-US" sz="1200" dirty="0"/>
              <a:t>주간사의 추천만으로 유망 기업 상장이 가능하도록 한 </a:t>
            </a:r>
            <a:r>
              <a:rPr lang="ko-KR" altLang="en-US" sz="1200" dirty="0" smtClean="0"/>
              <a:t>제도</a:t>
            </a:r>
            <a:endParaRPr lang="en-US" altLang="ko-KR" sz="1200" dirty="0" smtClean="0"/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  <a:endParaRPr lang="en-US" altLang="ko-KR" sz="600" dirty="0"/>
          </a:p>
          <a:p>
            <a:pPr fontAlgn="base"/>
            <a:r>
              <a:rPr lang="ko-KR" altLang="en-US" sz="1200" dirty="0"/>
              <a:t>  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/>
              <a:t>필요 조건 </a:t>
            </a:r>
            <a:r>
              <a:rPr lang="en-US" altLang="ko-KR" sz="1200" dirty="0"/>
              <a:t>: </a:t>
            </a:r>
            <a:r>
              <a:rPr lang="ko-KR" altLang="en-US" sz="1200" dirty="0"/>
              <a:t>시가총액 </a:t>
            </a:r>
            <a:r>
              <a:rPr lang="en-US" altLang="ko-KR" sz="1200" dirty="0"/>
              <a:t>500</a:t>
            </a:r>
            <a:r>
              <a:rPr lang="ko-KR" altLang="en-US" sz="1200" dirty="0"/>
              <a:t>억 원 </a:t>
            </a:r>
            <a:r>
              <a:rPr lang="ko-KR" altLang="en-US" sz="1200" dirty="0" smtClean="0"/>
              <a:t>이상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직전연도 </a:t>
            </a:r>
            <a:r>
              <a:rPr lang="ko-KR" altLang="en-US" sz="1200" dirty="0"/>
              <a:t>매출액이 </a:t>
            </a:r>
            <a:r>
              <a:rPr lang="en-US" altLang="ko-KR" sz="1200" dirty="0"/>
              <a:t>30</a:t>
            </a:r>
            <a:r>
              <a:rPr lang="ko-KR" altLang="en-US" sz="1200" dirty="0"/>
              <a:t>억 원 </a:t>
            </a:r>
            <a:r>
              <a:rPr lang="ko-KR" altLang="en-US" sz="1200" dirty="0" smtClean="0"/>
              <a:t>이상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직전 </a:t>
            </a:r>
            <a:r>
              <a:rPr lang="en-US" altLang="ko-KR" sz="1200" dirty="0"/>
              <a:t>2</a:t>
            </a:r>
            <a:r>
              <a:rPr lang="ko-KR" altLang="en-US" sz="1200" dirty="0"/>
              <a:t>년 평균 매출 증가율이 </a:t>
            </a:r>
            <a:r>
              <a:rPr lang="en-US" altLang="ko-KR" sz="1200" dirty="0"/>
              <a:t>20% </a:t>
            </a:r>
            <a:r>
              <a:rPr lang="ko-KR" altLang="en-US" sz="1200" dirty="0"/>
              <a:t>이상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endParaRPr lang="en-US" altLang="ko-KR" sz="4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4528" y="4023935"/>
            <a:ext cx="813690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@ </a:t>
            </a:r>
            <a:r>
              <a:rPr lang="ko-KR" altLang="en-US" sz="1300" b="1" dirty="0" err="1" smtClean="0"/>
              <a:t>런웨이</a:t>
            </a:r>
            <a:endParaRPr lang="ko-KR" altLang="en-US" sz="1300" b="1" dirty="0"/>
          </a:p>
          <a:p>
            <a:r>
              <a:rPr lang="ko-KR" altLang="en-US" sz="800" dirty="0"/>
              <a:t> </a:t>
            </a:r>
          </a:p>
          <a:p>
            <a:r>
              <a:rPr lang="ko-KR" altLang="en-US" sz="1300" dirty="0" smtClean="0"/>
              <a:t>    </a:t>
            </a:r>
            <a:r>
              <a:rPr lang="en-US" altLang="ko-KR" sz="1300" dirty="0" smtClean="0"/>
              <a:t>-</a:t>
            </a:r>
            <a:r>
              <a:rPr lang="ko-KR" altLang="en-US" sz="1300" dirty="0" smtClean="0"/>
              <a:t> </a:t>
            </a:r>
            <a:r>
              <a:rPr lang="ko-KR" altLang="en-US" sz="1300" dirty="0" err="1"/>
              <a:t>스타트업이</a:t>
            </a:r>
            <a:r>
              <a:rPr lang="ko-KR" altLang="en-US" sz="1300" dirty="0"/>
              <a:t> 현금고갈 </a:t>
            </a:r>
            <a:r>
              <a:rPr lang="ko-KR" altLang="en-US" sz="1300" dirty="0" smtClean="0"/>
              <a:t>전까지 버틸 </a:t>
            </a:r>
            <a:r>
              <a:rPr lang="ko-KR" altLang="en-US" sz="1300" dirty="0"/>
              <a:t>수 있는 </a:t>
            </a:r>
            <a:r>
              <a:rPr lang="ko-KR" altLang="en-US" sz="1300" dirty="0" smtClean="0"/>
              <a:t>시간</a:t>
            </a:r>
            <a:endParaRPr lang="ko-KR" altLang="en-US" sz="1300" dirty="0"/>
          </a:p>
          <a:p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endParaRPr lang="en-US" altLang="ko-KR" sz="4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0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2975" y="1340768"/>
            <a:ext cx="8098457" cy="45550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@ Acquire (</a:t>
            </a:r>
            <a:r>
              <a:rPr lang="ko-KR" altLang="ko-KR" sz="13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애크하이어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(acquire) : acquire + 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hire) : Apple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인수 합병의 한 형태로서 뛰어난 인재를 영입하기 위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해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기업 인수 후 고용을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의미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# 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인</a:t>
            </a:r>
            <a:r>
              <a:rPr lang="ko-KR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수기업 </a:t>
            </a:r>
            <a:r>
              <a:rPr lang="ko-KR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사업 </a:t>
            </a:r>
            <a:r>
              <a:rPr lang="ko-KR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관심</a:t>
            </a: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없</a:t>
            </a:r>
            <a:r>
              <a:rPr lang="ko-KR" altLang="en-US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고</a:t>
            </a:r>
            <a:r>
              <a:rPr lang="ko-KR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…</a:t>
            </a:r>
            <a:r>
              <a:rPr lang="ko-KR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유능한 개발자 흡수에 </a:t>
            </a:r>
            <a:r>
              <a:rPr lang="ko-KR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초점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# </a:t>
            </a:r>
            <a:r>
              <a:rPr lang="ko-KR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회사 </a:t>
            </a:r>
            <a:r>
              <a:rPr lang="ko-KR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못 떠나게 막대한 급여·주식으로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'</a:t>
            </a:r>
            <a:r>
              <a:rPr lang="ko-KR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황금수갑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' </a:t>
            </a:r>
            <a:r>
              <a:rPr lang="ko-KR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채워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ko-KR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-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팀 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쿡 애플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CEO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는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2021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월 애플이 최근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6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년간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100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여 개 기업을 인수했다고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공지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-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인수한 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기업 대부분은 규모가 작은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Start-up</a:t>
            </a:r>
          </a:p>
          <a:p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-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애플의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M&amp;A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전략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은 규모가 큰 기업을 인수하는 </a:t>
            </a:r>
            <a:r>
              <a:rPr lang="ko-KR" altLang="ko-KR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구글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페이스북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아마존 등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과는 다른 전략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</a:b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소규모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Start-up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의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인재를 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확보하려는 인수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전략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”</a:t>
            </a:r>
          </a:p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 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기술적인 어려움을 겪는 분야를 파악한 뒤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  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이를 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해결하기 위해 기업을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인수”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** M&amp;A 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계약을 맺을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때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일부 개발자는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일정기간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애플을 떠나지 못한다는 조항을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삽입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-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막대한 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규모의 급여나 주식을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지급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(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황금수갑’을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채우다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-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개발자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인당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300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만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$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정도로 </a:t>
            </a:r>
            <a:r>
              <a:rPr lang="ko-KR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계산해 </a:t>
            </a:r>
            <a:r>
              <a:rPr lang="ko-KR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기업 가치를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계산</a:t>
            </a:r>
            <a:endParaRPr lang="en-US" altLang="ko-KR" sz="13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59</a:t>
            </a:fld>
            <a:endParaRPr lang="ko-KR" altLang="en-US">
              <a:uFillTx/>
            </a:endParaRPr>
          </a:p>
        </p:txBody>
      </p:sp>
      <p:pic>
        <p:nvPicPr>
          <p:cNvPr id="2050" name="Picture 2" descr="화면이 커졌지만 아이폰이 커진 것은 아니다. 사진=최호섭 제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0" y="3879636"/>
            <a:ext cx="2664296" cy="18722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sp>
        <p:nvSpPr>
          <p:cNvPr id="5" name="직사각형 4"/>
          <p:cNvSpPr/>
          <p:nvPr/>
        </p:nvSpPr>
        <p:spPr>
          <a:xfrm>
            <a:off x="6177136" y="5834886"/>
            <a:ext cx="31886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화면이 커졌지만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아이폰이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커진 것은 아니다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 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72008" y="-27384"/>
            <a:ext cx="9993560" cy="93610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스타트업</a:t>
            </a:r>
            <a:r>
              <a:rPr lang="ko-KR" altLang="en-US" sz="2000" b="1" dirty="0">
                <a:solidFill>
                  <a:schemeClr val="bg1"/>
                </a:solidFill>
              </a:rPr>
              <a:t> 투자 용어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(7/12)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57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4488" y="980728"/>
            <a:ext cx="8712968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       @ 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과목 개요</a:t>
            </a:r>
            <a:endParaRPr lang="en-US" altLang="ko-KR" sz="1300" b="1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</a:t>
            </a:r>
          </a:p>
          <a:p>
            <a:pPr fontAlgn="base"/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      - </a:t>
            </a:r>
            <a:r>
              <a:rPr lang="en-US" altLang="ko-KR" sz="1300" dirty="0" smtClean="0"/>
              <a:t>4</a:t>
            </a:r>
            <a:r>
              <a:rPr lang="ko-KR" altLang="ko-KR" sz="1300" dirty="0"/>
              <a:t>차 산업혁명의 시대에 맞는 </a:t>
            </a:r>
            <a:r>
              <a:rPr lang="ko-KR" altLang="ko-KR" sz="1300" dirty="0" smtClean="0"/>
              <a:t>새로운</a:t>
            </a:r>
            <a:r>
              <a:rPr lang="en-US" altLang="ko-KR" sz="1300" dirty="0" smtClean="0"/>
              <a:t> </a:t>
            </a:r>
            <a:r>
              <a:rPr lang="ko-KR" altLang="ko-KR" sz="1300" dirty="0" smtClean="0"/>
              <a:t>기술</a:t>
            </a:r>
            <a:r>
              <a:rPr lang="en-US" altLang="ko-KR" sz="1300" dirty="0" smtClean="0"/>
              <a:t> </a:t>
            </a:r>
            <a:r>
              <a:rPr lang="en-US" altLang="ko-KR" sz="1300" dirty="0"/>
              <a:t>Trend</a:t>
            </a:r>
            <a:r>
              <a:rPr lang="ko-KR" altLang="ko-KR" sz="1300" dirty="0"/>
              <a:t>를 </a:t>
            </a:r>
            <a:r>
              <a:rPr lang="en-US" altLang="ko-KR" sz="1300" dirty="0"/>
              <a:t>New Digital Life</a:t>
            </a:r>
            <a:r>
              <a:rPr lang="ko-KR" altLang="ko-KR" sz="1300" dirty="0"/>
              <a:t>에 접목시켜 </a:t>
            </a:r>
            <a:endParaRPr lang="en-US" altLang="ko-KR" sz="1300" dirty="0" smtClean="0"/>
          </a:p>
          <a:p>
            <a:pPr fontAlgn="base"/>
            <a:r>
              <a:rPr lang="en-US" altLang="ko-KR" sz="1300" dirty="0"/>
              <a:t> </a:t>
            </a:r>
            <a:r>
              <a:rPr lang="en-US" altLang="ko-KR" sz="1300" dirty="0" smtClean="0"/>
              <a:t>             </a:t>
            </a:r>
            <a:r>
              <a:rPr lang="ko-KR" altLang="en-US" sz="1300" dirty="0" smtClean="0"/>
              <a:t>기존의 </a:t>
            </a:r>
            <a:r>
              <a:rPr lang="en-US" altLang="ko-KR" sz="1300" dirty="0" smtClean="0"/>
              <a:t>Pain Point</a:t>
            </a:r>
            <a:r>
              <a:rPr lang="ko-KR" altLang="en-US" sz="1300" dirty="0" smtClean="0"/>
              <a:t>를 해결하는 플랫폼을 통한 가치 기반의 </a:t>
            </a:r>
            <a:r>
              <a:rPr lang="ko-KR" altLang="ko-KR" sz="1300" dirty="0" smtClean="0"/>
              <a:t>새로운</a:t>
            </a:r>
            <a:r>
              <a:rPr lang="en-US" altLang="ko-KR" sz="1300" dirty="0" smtClean="0"/>
              <a:t> </a:t>
            </a:r>
            <a:r>
              <a:rPr lang="en-US" altLang="ko-KR" sz="1300" dirty="0"/>
              <a:t>Digital </a:t>
            </a:r>
            <a:r>
              <a:rPr lang="ko-KR" altLang="ko-KR" sz="1300" dirty="0" smtClean="0"/>
              <a:t>문화를</a:t>
            </a:r>
            <a:r>
              <a:rPr lang="en-US" altLang="ko-KR" sz="1300" dirty="0" smtClean="0"/>
              <a:t> </a:t>
            </a:r>
            <a:r>
              <a:rPr lang="ko-KR" altLang="ko-KR" sz="1300" dirty="0" smtClean="0"/>
              <a:t>창조하는 </a:t>
            </a:r>
            <a:endParaRPr lang="en-US" altLang="ko-KR" sz="1300" dirty="0" smtClean="0"/>
          </a:p>
          <a:p>
            <a:pPr fontAlgn="base"/>
            <a:r>
              <a:rPr lang="en-US" altLang="ko-KR" sz="1300" dirty="0"/>
              <a:t> </a:t>
            </a:r>
            <a:r>
              <a:rPr lang="en-US" altLang="ko-KR" sz="1300" dirty="0" smtClean="0"/>
              <a:t>             </a:t>
            </a:r>
            <a:r>
              <a:rPr lang="ko-KR" altLang="ko-KR" sz="1300" dirty="0" smtClean="0"/>
              <a:t>진정한 </a:t>
            </a:r>
            <a:r>
              <a:rPr lang="ko-KR" altLang="ko-KR" sz="1300" dirty="0"/>
              <a:t>기업인의 자질 </a:t>
            </a:r>
            <a:r>
              <a:rPr lang="ko-KR" altLang="ko-KR" sz="1300" dirty="0" smtClean="0"/>
              <a:t>육성</a:t>
            </a:r>
            <a:r>
              <a:rPr lang="ko-KR" altLang="en-US" sz="1300" dirty="0" smtClean="0"/>
              <a:t>을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통한 창업의 의지를 함양하는 </a:t>
            </a:r>
            <a:r>
              <a:rPr lang="ko-KR" altLang="ko-KR" sz="1300" dirty="0" smtClean="0"/>
              <a:t>학습</a:t>
            </a:r>
            <a:endParaRPr lang="en-US" altLang="ko-KR" sz="1300" dirty="0" smtClean="0"/>
          </a:p>
          <a:p>
            <a:pPr fontAlgn="base"/>
            <a:r>
              <a:rPr lang="en-US" altLang="ko-KR" sz="800" dirty="0"/>
              <a:t> </a:t>
            </a:r>
            <a:r>
              <a:rPr lang="en-US" altLang="ko-KR" sz="800" dirty="0" smtClean="0"/>
              <a:t> </a:t>
            </a:r>
            <a:endParaRPr lang="ko-KR" altLang="ko-KR" sz="800" dirty="0"/>
          </a:p>
          <a:p>
            <a:pPr fontAlgn="base"/>
            <a:r>
              <a:rPr lang="en-US" altLang="ko-KR" sz="1300" dirty="0" smtClean="0"/>
              <a:t>               1) </a:t>
            </a:r>
            <a:r>
              <a:rPr lang="ko-KR" altLang="en-US" sz="1300" dirty="0"/>
              <a:t>다가올 미래에 대비한 우리의 </a:t>
            </a:r>
            <a:r>
              <a:rPr lang="ko-KR" altLang="en-US" sz="1300" dirty="0" smtClean="0"/>
              <a:t>자세</a:t>
            </a:r>
            <a:endParaRPr lang="en-US" altLang="ko-KR" sz="1300" dirty="0" smtClean="0"/>
          </a:p>
          <a:p>
            <a:pPr fontAlgn="base"/>
            <a:r>
              <a:rPr lang="en-US" altLang="ko-KR" sz="1300" dirty="0"/>
              <a:t> </a:t>
            </a:r>
            <a:r>
              <a:rPr lang="en-US" altLang="ko-KR" sz="1300" dirty="0" smtClean="0"/>
              <a:t>              2) </a:t>
            </a:r>
            <a:r>
              <a:rPr lang="ko-KR" altLang="en-US" sz="1300" dirty="0" smtClean="0"/>
              <a:t>창업 방법론</a:t>
            </a:r>
            <a:endParaRPr lang="en-US" altLang="ko-KR" sz="1300" dirty="0"/>
          </a:p>
          <a:p>
            <a:pPr lvl="0" fontAlgn="base"/>
            <a:r>
              <a:rPr lang="en-US" altLang="ko-KR" sz="1300" dirty="0" smtClean="0"/>
              <a:t>               3) 4</a:t>
            </a:r>
            <a:r>
              <a:rPr lang="ko-KR" altLang="ko-KR" sz="1300" dirty="0"/>
              <a:t>차 산업혁명 시대의 새로운 문화</a:t>
            </a:r>
          </a:p>
          <a:p>
            <a:pPr lvl="0" fontAlgn="base"/>
            <a:r>
              <a:rPr lang="en-US" altLang="ko-KR" sz="1300" dirty="0" smtClean="0"/>
              <a:t>               4) </a:t>
            </a:r>
            <a:r>
              <a:rPr lang="ko-KR" altLang="ko-KR" sz="1300" dirty="0" smtClean="0"/>
              <a:t>국가별</a:t>
            </a:r>
            <a:r>
              <a:rPr lang="en-US" altLang="ko-KR" sz="1300" dirty="0" smtClean="0"/>
              <a:t> </a:t>
            </a:r>
            <a:r>
              <a:rPr lang="en-US" altLang="ko-KR" sz="1300" dirty="0"/>
              <a:t>Digital Life </a:t>
            </a:r>
            <a:r>
              <a:rPr lang="ko-KR" altLang="ko-KR" sz="1300" dirty="0"/>
              <a:t>사례</a:t>
            </a:r>
          </a:p>
          <a:p>
            <a:r>
              <a:rPr lang="en-US" altLang="ko-KR" sz="1300" dirty="0" smtClean="0"/>
              <a:t>               5) </a:t>
            </a:r>
            <a:r>
              <a:rPr lang="ko-KR" altLang="ko-KR" sz="1300" dirty="0" smtClean="0"/>
              <a:t>주요 </a:t>
            </a:r>
            <a:r>
              <a:rPr lang="ko-KR" altLang="ko-KR" sz="1300" dirty="0"/>
              <a:t>기업과</a:t>
            </a:r>
            <a:r>
              <a:rPr lang="en-US" altLang="ko-KR" sz="1300" dirty="0"/>
              <a:t> Start-up</a:t>
            </a:r>
            <a:r>
              <a:rPr lang="ko-KR" altLang="ko-KR" sz="1300" dirty="0"/>
              <a:t>기업들의 </a:t>
            </a:r>
            <a:r>
              <a:rPr lang="ko-KR" altLang="ko-KR" sz="1300" dirty="0" smtClean="0"/>
              <a:t>기업가정신과 </a:t>
            </a:r>
            <a:r>
              <a:rPr lang="ko-KR" altLang="ko-KR" sz="1300" dirty="0" err="1" smtClean="0"/>
              <a:t>리더쉽</a:t>
            </a:r>
            <a:endParaRPr lang="en-US" altLang="ko-KR" sz="1300" dirty="0" smtClean="0"/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          </a:t>
            </a:r>
            <a:r>
              <a:rPr lang="ko-KR" altLang="ko-KR" sz="1300" dirty="0" smtClean="0"/>
              <a:t> </a:t>
            </a:r>
            <a:endParaRPr lang="en-US" altLang="ko-KR" sz="1300" dirty="0" smtClean="0">
              <a:latin typeface="+mn-ea"/>
              <a:cs typeface="함초롬돋움" panose="020B0604000101010101" pitchFamily="50" charset="-127"/>
            </a:endParaRPr>
          </a:p>
          <a:p>
            <a:pPr fontAlgn="base"/>
            <a:r>
              <a:rPr lang="en-US" altLang="ko-KR" sz="6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+mn-ea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       @ 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시험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: 2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번의 시험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중간고사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/ 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기말 고사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)</a:t>
            </a:r>
            <a:endParaRPr lang="en-US" altLang="ko-KR" sz="1300" b="1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400" dirty="0" smtClean="0">
                <a:latin typeface="+mn-ea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b="1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      @ 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출석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출석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1/3 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미만일 경우 성적 </a:t>
            </a:r>
            <a:r>
              <a:rPr lang="ko-KR" altLang="en-US" sz="1300" b="1" dirty="0" err="1" smtClean="0">
                <a:latin typeface="+mn-ea"/>
                <a:cs typeface="함초롬돋움" panose="020B0604000101010101" pitchFamily="50" charset="-127"/>
              </a:rPr>
              <a:t>미부여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블랙보드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1300" b="1" dirty="0" err="1" smtClean="0">
                <a:latin typeface="+mn-ea"/>
                <a:cs typeface="함초롬돋움" panose="020B0604000101010101" pitchFamily="50" charset="-127"/>
              </a:rPr>
              <a:t>출석자율화시스템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)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 </a:t>
            </a:r>
            <a:endParaRPr lang="en-US" altLang="ko-KR" sz="1300" b="1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800" dirty="0" smtClean="0">
                <a:latin typeface="+mn-ea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      - 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결석 사유서 제출 시 출석으로 인정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학교 출석 인정 지침에 의거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)</a:t>
            </a:r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 </a:t>
            </a:r>
            <a:endParaRPr lang="en-US" altLang="ko-KR" sz="1300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6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+mn-ea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b="1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           - 16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주 강의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(32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회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) 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중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1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회 결석마다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1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점 감점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  </a:t>
            </a:r>
          </a:p>
          <a:p>
            <a:endParaRPr lang="en-US" altLang="ko-KR" sz="11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+mn-ea"/>
                <a:cs typeface="함초롬돋움" panose="020B0604000101010101" pitchFamily="50" charset="-127"/>
              </a:rPr>
              <a:t>    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  <a:cs typeface="함초롬돋움" panose="020B0604000101010101" pitchFamily="50" charset="-127"/>
              </a:rPr>
              <a:t>@ 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  <a:cs typeface="함초롬돋움" panose="020B0604000101010101" pitchFamily="50" charset="-127"/>
              </a:rPr>
              <a:t>개인 과제물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  <a:cs typeface="함초롬돋움" panose="020B0604000101010101" pitchFamily="50" charset="-127"/>
              </a:rPr>
              <a:t>: </a:t>
            </a:r>
            <a:r>
              <a:rPr lang="en-US" altLang="ko-KR" sz="1600" b="1" dirty="0" smtClean="0">
                <a:solidFill>
                  <a:srgbClr val="C00000"/>
                </a:solidFill>
                <a:latin typeface="+mn-ea"/>
                <a:cs typeface="함초롬돋움" panose="020B0604000101010101" pitchFamily="50" charset="-127"/>
              </a:rPr>
              <a:t>9</a:t>
            </a:r>
            <a:r>
              <a:rPr lang="ko-KR" altLang="en-US" sz="1600" b="1" dirty="0" smtClean="0">
                <a:solidFill>
                  <a:srgbClr val="C00000"/>
                </a:solidFill>
                <a:latin typeface="+mn-ea"/>
                <a:cs typeface="함초롬돋움" panose="020B0604000101010101" pitchFamily="50" charset="-127"/>
              </a:rPr>
              <a:t>월 </a:t>
            </a:r>
            <a:r>
              <a:rPr lang="en-US" altLang="ko-KR" sz="1600" b="1" dirty="0" smtClean="0">
                <a:solidFill>
                  <a:srgbClr val="C00000"/>
                </a:solidFill>
                <a:latin typeface="+mn-ea"/>
                <a:cs typeface="함초롬돋움" panose="020B0604000101010101" pitchFamily="50" charset="-127"/>
              </a:rPr>
              <a:t>20</a:t>
            </a:r>
            <a:r>
              <a:rPr lang="ko-KR" altLang="en-US" sz="1600" b="1" dirty="0" smtClean="0">
                <a:solidFill>
                  <a:srgbClr val="C00000"/>
                </a:solidFill>
                <a:latin typeface="+mn-ea"/>
                <a:cs typeface="함초롬돋움" panose="020B0604000101010101" pitchFamily="50" charset="-127"/>
              </a:rPr>
              <a:t>일까지 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  <a:cs typeface="함초롬돋움" panose="020B0604000101010101" pitchFamily="50" charset="-127"/>
              </a:rPr>
              <a:t>제출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600" b="1" dirty="0">
                <a:solidFill>
                  <a:srgbClr val="C00000"/>
                </a:solidFill>
                <a:latin typeface="+mn-ea"/>
                <a:cs typeface="함초롬돋움" panose="020B0604000101010101" pitchFamily="50" charset="-127"/>
              </a:rPr>
              <a:t>         (</a:t>
            </a:r>
            <a:r>
              <a:rPr lang="ko-KR" altLang="en-US" sz="1600" b="1" dirty="0">
                <a:solidFill>
                  <a:srgbClr val="C00000"/>
                </a:solidFill>
              </a:rPr>
              <a:t>초개인화 </a:t>
            </a:r>
            <a:r>
              <a:rPr lang="en-US" altLang="ko-KR" sz="1600" b="1" dirty="0">
                <a:solidFill>
                  <a:srgbClr val="C00000"/>
                </a:solidFill>
              </a:rPr>
              <a:t>(Hyper Personalization)</a:t>
            </a:r>
            <a:r>
              <a:rPr lang="ko-KR" altLang="en-US" sz="1600" b="1" dirty="0">
                <a:solidFill>
                  <a:srgbClr val="C00000"/>
                </a:solidFill>
              </a:rPr>
              <a:t>를 통한 브랜드 커뮤니티를 구성하기 위한 전략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  <a:cs typeface="함초롬돋움" panose="020B0604000101010101" pitchFamily="50" charset="-127"/>
              </a:rPr>
              <a:t>)</a:t>
            </a:r>
          </a:p>
          <a:p>
            <a:endParaRPr lang="en-US" altLang="ko-KR" sz="14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       @ 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평가 방법</a:t>
            </a:r>
            <a:endParaRPr lang="en-US" altLang="ko-KR" sz="1300" b="1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800" dirty="0" smtClean="0">
                <a:latin typeface="+mn-ea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      - 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</a:rPr>
              <a:t>개인 과제 </a:t>
            </a:r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20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</a:rPr>
              <a:t>점 </a:t>
            </a:r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/ 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</a:rPr>
              <a:t>중간 고사 </a:t>
            </a:r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20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</a:rPr>
              <a:t>점 </a:t>
            </a:r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/ 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</a:rPr>
              <a:t>기말 고사 </a:t>
            </a:r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20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</a:rPr>
              <a:t>점 </a:t>
            </a:r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/ 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</a:rPr>
              <a:t>참여도 </a:t>
            </a:r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</a:rPr>
              <a:t>팀 과제물</a:t>
            </a:r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) 20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</a:rPr>
              <a:t>점 </a:t>
            </a:r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/ 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</a:rPr>
              <a:t>출석 </a:t>
            </a:r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20</a:t>
            </a:r>
            <a:r>
              <a:rPr lang="ko-KR" altLang="en-US" sz="1300" dirty="0">
                <a:latin typeface="+mn-ea"/>
                <a:cs typeface="함초롬돋움" panose="020B0604000101010101" pitchFamily="50" charset="-127"/>
              </a:rPr>
              <a:t>점</a:t>
            </a:r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</a:t>
            </a:r>
            <a:endParaRPr lang="en-US" altLang="ko-KR" sz="1300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</a:t>
            </a:r>
            <a:endParaRPr lang="en-US" altLang="ko-KR" dirty="0">
              <a:solidFill>
                <a:srgbClr val="002060"/>
              </a:solidFill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3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                             </a:t>
            </a:r>
            <a:endParaRPr lang="en-US" altLang="ko-KR" sz="1300" b="1" dirty="0">
              <a:solidFill>
                <a:srgbClr val="002060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6</a:t>
            </a:fld>
            <a:endParaRPr lang="ko-KR" altLang="en-US">
              <a:uFillTx/>
            </a:endParaRPr>
          </a:p>
        </p:txBody>
      </p:sp>
      <p:pic>
        <p:nvPicPr>
          <p:cNvPr id="2052" name="Picture 4" descr="Good Luck | Netfl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248" y="2564904"/>
            <a:ext cx="2432720" cy="1887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직사각형 5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수업 운용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절대 평가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17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2975" y="1268760"/>
            <a:ext cx="8098457" cy="1231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@ </a:t>
            </a:r>
            <a:r>
              <a:rPr lang="ko-KR" altLang="en-US" sz="1300" b="1" dirty="0" err="1"/>
              <a:t>오버행</a:t>
            </a:r>
            <a:r>
              <a:rPr lang="en-US" altLang="ko-KR" sz="1300" b="1" dirty="0"/>
              <a:t> (overhang</a:t>
            </a:r>
            <a:r>
              <a:rPr lang="en-US" altLang="ko-KR" sz="1300" b="1" dirty="0" smtClean="0"/>
              <a:t>)</a:t>
            </a:r>
          </a:p>
          <a:p>
            <a:r>
              <a:rPr lang="en-US" altLang="ko-KR" sz="600" b="1" dirty="0"/>
              <a:t> </a:t>
            </a:r>
            <a:r>
              <a:rPr lang="en-US" altLang="ko-KR" sz="600" b="1" dirty="0" smtClean="0"/>
              <a:t> </a:t>
            </a:r>
            <a:endParaRPr lang="en-US" altLang="ko-KR" sz="600" b="1" dirty="0"/>
          </a:p>
          <a:p>
            <a:r>
              <a:rPr lang="ko-KR" altLang="en-US" sz="1300" dirty="0" smtClean="0"/>
              <a:t>     주식 </a:t>
            </a:r>
            <a:r>
              <a:rPr lang="ko-KR" altLang="en-US" sz="1300" dirty="0"/>
              <a:t>시장에서 언제든지 매물로 쏟아질 수 있는 잠재적인 과잉 물량 주식을 의미하는 </a:t>
            </a:r>
            <a:r>
              <a:rPr lang="ko-KR" altLang="en-US" sz="1300" dirty="0" smtClean="0"/>
              <a:t>용어</a:t>
            </a:r>
            <a:endParaRPr lang="en-US" altLang="ko-KR" sz="1300" dirty="0" smtClean="0"/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  <a:endParaRPr lang="en-US" altLang="ko-KR" sz="600" dirty="0"/>
          </a:p>
          <a:p>
            <a:r>
              <a:rPr lang="ko-KR" altLang="en-US" sz="1300" dirty="0" smtClean="0"/>
              <a:t>     예</a:t>
            </a:r>
            <a:r>
              <a:rPr lang="en-US" altLang="ko-KR" sz="1300" dirty="0"/>
              <a:t>)</a:t>
            </a:r>
            <a:r>
              <a:rPr lang="ko-KR" altLang="en-US" sz="1300" dirty="0"/>
              <a:t> 대주주의 보호예수 기간이 만료된 종목이나 채권단이 자금 회수를 위해 담보로 잡은 주식을 </a:t>
            </a:r>
            <a:r>
              <a:rPr lang="ko-KR" altLang="en-US" sz="1300" dirty="0" smtClean="0"/>
              <a:t>처분할</a:t>
            </a:r>
            <a:endParaRPr lang="en-US" altLang="ko-KR" sz="1300" dirty="0" smtClean="0"/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   </a:t>
            </a:r>
            <a:r>
              <a:rPr lang="ko-KR" altLang="en-US" sz="1300" dirty="0" smtClean="0"/>
              <a:t> </a:t>
            </a:r>
            <a:r>
              <a:rPr lang="ko-KR" altLang="en-US" sz="1300" dirty="0"/>
              <a:t>것으로 예상되는 종목들은 </a:t>
            </a:r>
            <a:r>
              <a:rPr lang="ko-KR" altLang="en-US" sz="1300" dirty="0" err="1"/>
              <a:t>오버행</a:t>
            </a:r>
            <a:r>
              <a:rPr lang="ko-KR" altLang="en-US" sz="1300" dirty="0"/>
              <a:t> 이슈가 발생해 주가에 부정적 영향을 미친다</a:t>
            </a:r>
            <a:r>
              <a:rPr lang="en-US" altLang="ko-KR" sz="1300" dirty="0"/>
              <a:t>.</a:t>
            </a:r>
          </a:p>
          <a:p>
            <a:endParaRPr lang="en-US" altLang="ko-KR" sz="400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60</a:t>
            </a:fld>
            <a:endParaRPr lang="ko-KR" altLang="en-US">
              <a:uFillTx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72008" y="-27384"/>
            <a:ext cx="9993560" cy="93610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스타트업</a:t>
            </a:r>
            <a:r>
              <a:rPr lang="ko-KR" altLang="en-US" sz="2000" b="1" dirty="0">
                <a:solidFill>
                  <a:schemeClr val="bg1"/>
                </a:solidFill>
              </a:rPr>
              <a:t> 투자 용어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(8/12)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42975" y="2653456"/>
            <a:ext cx="8098457" cy="3831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3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@ </a:t>
            </a:r>
            <a:r>
              <a:rPr lang="ko-KR" altLang="ko-KR" sz="1300" b="1" dirty="0" err="1" smtClean="0"/>
              <a:t>볼트온</a:t>
            </a:r>
            <a:r>
              <a:rPr lang="en-US" altLang="ko-KR" sz="1300" b="1" dirty="0" smtClean="0"/>
              <a:t> (</a:t>
            </a:r>
            <a:r>
              <a:rPr lang="en-US" altLang="ko-KR" sz="1300" b="1" dirty="0"/>
              <a:t>Bolt-on) </a:t>
            </a:r>
            <a:r>
              <a:rPr lang="ko-KR" altLang="ko-KR" sz="1300" b="1" dirty="0"/>
              <a:t>전략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smtClean="0"/>
              <a:t>    - </a:t>
            </a:r>
            <a:r>
              <a:rPr lang="ko-KR" altLang="ko-KR" sz="1200" dirty="0" smtClean="0"/>
              <a:t>동종업계 </a:t>
            </a:r>
            <a:r>
              <a:rPr lang="ko-KR" altLang="ko-KR" sz="1200" dirty="0"/>
              <a:t>기업을 인수해 시장지배력을 확대하거나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전후방 </a:t>
            </a:r>
            <a:r>
              <a:rPr lang="ko-KR" altLang="ko-KR" sz="1200" dirty="0"/>
              <a:t>사업체를 인수해 회사의 가치를 끌어올리는 </a:t>
            </a:r>
            <a:r>
              <a:rPr lang="ko-KR" altLang="ko-KR" sz="1200" dirty="0" smtClean="0"/>
              <a:t>전략</a:t>
            </a:r>
            <a:endParaRPr lang="en-US" altLang="ko-KR" sz="1200" dirty="0" smtClean="0"/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ko-KR" sz="1200" dirty="0" smtClean="0"/>
              <a:t>유사 </a:t>
            </a:r>
            <a:r>
              <a:rPr lang="ko-KR" altLang="ko-KR" sz="1200" dirty="0"/>
              <a:t>업체 혹은 연관 업종의 기업을 사들여</a:t>
            </a:r>
            <a:r>
              <a:rPr lang="en-US" altLang="ko-KR" sz="1200" dirty="0"/>
              <a:t> '</a:t>
            </a:r>
            <a:r>
              <a:rPr lang="ko-KR" altLang="ko-KR" sz="1200" dirty="0"/>
              <a:t>규모의 경제</a:t>
            </a:r>
            <a:r>
              <a:rPr lang="en-US" altLang="ko-KR" sz="1200" dirty="0"/>
              <a:t>'</a:t>
            </a:r>
            <a:r>
              <a:rPr lang="ko-KR" altLang="ko-KR" sz="1200" dirty="0"/>
              <a:t>를 꾀하는 </a:t>
            </a:r>
            <a:r>
              <a:rPr lang="ko-KR" altLang="ko-KR" sz="1200" dirty="0" smtClean="0"/>
              <a:t>방식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600" dirty="0" smtClean="0"/>
              <a:t> 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smtClean="0"/>
              <a:t>    - </a:t>
            </a:r>
            <a:r>
              <a:rPr lang="ko-KR" altLang="ko-KR" sz="1200" dirty="0" err="1" smtClean="0"/>
              <a:t>볼트온</a:t>
            </a:r>
            <a:r>
              <a:rPr lang="ko-KR" altLang="ko-KR" sz="1200" dirty="0" smtClean="0"/>
              <a:t> </a:t>
            </a:r>
            <a:r>
              <a:rPr lang="ko-KR" altLang="ko-KR" sz="1200" dirty="0"/>
              <a:t>전략은 </a:t>
            </a:r>
            <a:r>
              <a:rPr lang="ko-KR" altLang="ko-KR" sz="1200" dirty="0" smtClean="0"/>
              <a:t>사모펀드</a:t>
            </a:r>
            <a:r>
              <a:rPr lang="en-US" altLang="ko-KR" sz="1200" dirty="0" smtClean="0"/>
              <a:t> (</a:t>
            </a:r>
            <a:r>
              <a:rPr lang="en-US" altLang="ko-KR" sz="1200" dirty="0"/>
              <a:t>PEF)</a:t>
            </a:r>
            <a:r>
              <a:rPr lang="ko-KR" altLang="ko-KR" sz="1200" dirty="0"/>
              <a:t>가 주로 활용하는 전략 중 </a:t>
            </a:r>
            <a:r>
              <a:rPr lang="ko-KR" altLang="ko-KR" sz="1200" dirty="0" smtClean="0"/>
              <a:t>하나</a:t>
            </a:r>
            <a:r>
              <a:rPr lang="ko-KR" altLang="en-US" sz="1200" dirty="0" smtClean="0"/>
              <a:t>로</a:t>
            </a:r>
            <a:r>
              <a:rPr lang="en-US" altLang="ko-KR" sz="1200" dirty="0" smtClean="0"/>
              <a:t> </a:t>
            </a:r>
            <a:r>
              <a:rPr lang="ko-KR" altLang="ko-KR" sz="1200" dirty="0" smtClean="0"/>
              <a:t>중심이 </a:t>
            </a:r>
            <a:r>
              <a:rPr lang="ko-KR" altLang="ko-KR" sz="1200" dirty="0"/>
              <a:t>되는 하나의 기업에 유사한 기업을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ko-KR" sz="1200" dirty="0" smtClean="0"/>
              <a:t>붙여 </a:t>
            </a:r>
            <a:r>
              <a:rPr lang="ko-KR" altLang="ko-KR" sz="1200" dirty="0"/>
              <a:t>개별 기업들의 합보다 높은 가치를 </a:t>
            </a:r>
            <a:r>
              <a:rPr lang="ko-KR" altLang="ko-KR" sz="1200" dirty="0" smtClean="0"/>
              <a:t>만듦</a:t>
            </a:r>
            <a:r>
              <a:rPr lang="en-US" altLang="ko-KR" sz="1200" dirty="0" smtClean="0"/>
              <a:t>.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800" dirty="0" smtClean="0"/>
              <a:t> 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smtClean="0"/>
              <a:t>       * IMM </a:t>
            </a:r>
            <a:r>
              <a:rPr lang="ko-KR" altLang="ko-KR" sz="1200" dirty="0" err="1"/>
              <a:t>프라이빗에쿼티</a:t>
            </a:r>
            <a:r>
              <a:rPr lang="en-US" altLang="ko-KR" sz="1200" dirty="0"/>
              <a:t>(PE) </a:t>
            </a:r>
            <a:r>
              <a:rPr lang="ko-KR" altLang="ko-KR" sz="1200" dirty="0"/>
              <a:t>과거 </a:t>
            </a:r>
            <a:r>
              <a:rPr lang="ko-KR" altLang="ko-KR" sz="1200" dirty="0" err="1" smtClean="0"/>
              <a:t>할리스커피</a:t>
            </a:r>
            <a:r>
              <a:rPr lang="ko-KR" altLang="ko-KR" sz="1200" dirty="0" smtClean="0"/>
              <a:t> 인수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후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7</a:t>
            </a:r>
            <a:r>
              <a:rPr lang="ko-KR" altLang="ko-KR" sz="1200" dirty="0"/>
              <a:t>년 만에 기업가치를</a:t>
            </a:r>
            <a:r>
              <a:rPr lang="en-US" altLang="ko-KR" sz="1200" dirty="0"/>
              <a:t> 4</a:t>
            </a:r>
            <a:r>
              <a:rPr lang="ko-KR" altLang="ko-KR" sz="1200" dirty="0" smtClean="0"/>
              <a:t>배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높임</a:t>
            </a:r>
            <a:endParaRPr lang="en-US" altLang="ko-KR" sz="1200" dirty="0" smtClean="0"/>
          </a:p>
          <a:p>
            <a:r>
              <a:rPr lang="en-US" altLang="ko-KR" sz="600" dirty="0" smtClean="0"/>
              <a:t> 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smtClean="0"/>
              <a:t>         - IMM </a:t>
            </a:r>
            <a:r>
              <a:rPr lang="en-US" altLang="ko-KR" sz="1200" dirty="0"/>
              <a:t>PE</a:t>
            </a:r>
            <a:r>
              <a:rPr lang="ko-KR" altLang="ko-KR" sz="1200" dirty="0"/>
              <a:t>는 디저트와</a:t>
            </a:r>
            <a:r>
              <a:rPr lang="en-US" altLang="ko-KR" sz="1200" dirty="0"/>
              <a:t> F&amp;B </a:t>
            </a:r>
            <a:r>
              <a:rPr lang="ko-KR" altLang="ko-KR" sz="1200" dirty="0"/>
              <a:t>등 커피전문점 유관사업을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</a:t>
            </a:r>
            <a:r>
              <a:rPr lang="ko-KR" altLang="ko-KR" sz="1200" dirty="0" smtClean="0"/>
              <a:t>인수한 </a:t>
            </a:r>
            <a:r>
              <a:rPr lang="ko-KR" altLang="ko-KR" sz="1200" dirty="0"/>
              <a:t>뒤 </a:t>
            </a:r>
            <a:r>
              <a:rPr lang="ko-KR" altLang="ko-KR" sz="1200" dirty="0" err="1"/>
              <a:t>할리스커피에</a:t>
            </a:r>
            <a:r>
              <a:rPr lang="ko-KR" altLang="ko-KR" sz="1200" dirty="0"/>
              <a:t> 접목하는 방식을 </a:t>
            </a:r>
            <a:r>
              <a:rPr lang="ko-KR" altLang="ko-KR" sz="1200" dirty="0" smtClean="0"/>
              <a:t>활용</a:t>
            </a:r>
            <a:endParaRPr lang="en-US" altLang="ko-KR" sz="1200" dirty="0" smtClean="0"/>
          </a:p>
          <a:p>
            <a:r>
              <a:rPr lang="en-US" altLang="ko-KR" sz="800" dirty="0" smtClean="0"/>
              <a:t> 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smtClean="0"/>
              <a:t>       * SK</a:t>
            </a:r>
            <a:r>
              <a:rPr lang="ko-KR" altLang="en-US" sz="1200" dirty="0"/>
              <a:t>스퀘어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볼트온</a:t>
            </a:r>
            <a:r>
              <a:rPr lang="en-US" altLang="ko-KR" sz="1200" dirty="0"/>
              <a:t>·</a:t>
            </a:r>
            <a:r>
              <a:rPr lang="ko-KR" altLang="en-US" sz="1200" dirty="0"/>
              <a:t>전략 투자로 </a:t>
            </a:r>
            <a:r>
              <a:rPr lang="en-US" altLang="ko-KR" sz="1200" dirty="0"/>
              <a:t>'</a:t>
            </a:r>
            <a:r>
              <a:rPr lang="ko-KR" altLang="en-US" sz="1200" dirty="0"/>
              <a:t>순자산 </a:t>
            </a:r>
            <a:r>
              <a:rPr lang="en-US" altLang="ko-KR" sz="1200" dirty="0"/>
              <a:t>75</a:t>
            </a:r>
            <a:r>
              <a:rPr lang="ko-KR" altLang="en-US" sz="1200" dirty="0"/>
              <a:t>조</a:t>
            </a:r>
            <a:r>
              <a:rPr lang="en-US" altLang="ko-KR" sz="1200" dirty="0"/>
              <a:t>' </a:t>
            </a:r>
            <a:r>
              <a:rPr lang="ko-KR" altLang="en-US" sz="1200" dirty="0" smtClean="0"/>
              <a:t>시동</a:t>
            </a:r>
            <a:endParaRPr lang="en-US" altLang="ko-KR" sz="1200" dirty="0" smtClean="0"/>
          </a:p>
          <a:p>
            <a:pPr fontAlgn="base"/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  <a:endParaRPr lang="ko-KR" altLang="en-US" sz="600" dirty="0"/>
          </a:p>
          <a:p>
            <a:pPr fontAlgn="base"/>
            <a:r>
              <a:rPr lang="ko-KR" altLang="en-US" sz="1200" dirty="0" smtClean="0"/>
              <a:t>         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볼트온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인수</a:t>
            </a:r>
            <a:r>
              <a:rPr lang="en-US" altLang="ko-KR" sz="1200" dirty="0"/>
              <a:t>·</a:t>
            </a:r>
            <a:r>
              <a:rPr lang="ko-KR" altLang="en-US" sz="1200" dirty="0" smtClean="0"/>
              <a:t>합병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M&amp;A) </a:t>
            </a:r>
            <a:r>
              <a:rPr lang="ko-KR" altLang="en-US" sz="1200" dirty="0"/>
              <a:t>전략과 블록체인 전략적 투자로 </a:t>
            </a:r>
            <a:endParaRPr lang="en-US" altLang="ko-KR" sz="1200" dirty="0" smtClean="0"/>
          </a:p>
          <a:p>
            <a:pPr fontAlgn="base"/>
            <a:r>
              <a:rPr lang="en-US" altLang="ko-KR" sz="1200" dirty="0"/>
              <a:t> </a:t>
            </a:r>
            <a:r>
              <a:rPr lang="en-US" altLang="ko-KR" sz="1200" dirty="0" smtClean="0"/>
              <a:t>           2025</a:t>
            </a:r>
            <a:r>
              <a:rPr lang="ko-KR" altLang="en-US" sz="1200" dirty="0"/>
              <a:t>년 순자산가치 </a:t>
            </a:r>
            <a:r>
              <a:rPr lang="en-US" altLang="ko-KR" sz="1200" dirty="0"/>
              <a:t>'75</a:t>
            </a:r>
            <a:r>
              <a:rPr lang="ko-KR" altLang="en-US" sz="1200" dirty="0"/>
              <a:t>조원</a:t>
            </a:r>
            <a:r>
              <a:rPr lang="en-US" altLang="ko-KR" sz="1200" dirty="0"/>
              <a:t>' </a:t>
            </a:r>
            <a:r>
              <a:rPr lang="ko-KR" altLang="en-US" sz="1200" dirty="0" smtClean="0"/>
              <a:t>달성을 위해 </a:t>
            </a:r>
            <a:r>
              <a:rPr lang="en-US" altLang="ko-KR" sz="1200" dirty="0" smtClean="0"/>
              <a:t>2</a:t>
            </a:r>
            <a:r>
              <a:rPr lang="ko-KR" altLang="en-US" sz="1200" dirty="0"/>
              <a:t>분기까지 </a:t>
            </a:r>
            <a:endParaRPr lang="en-US" altLang="ko-KR" sz="1200" dirty="0" smtClean="0"/>
          </a:p>
          <a:p>
            <a:pPr fontAlgn="base"/>
            <a:r>
              <a:rPr lang="en-US" altLang="ko-KR" sz="1200" dirty="0"/>
              <a:t> </a:t>
            </a:r>
            <a:r>
              <a:rPr lang="en-US" altLang="ko-KR" sz="1200" dirty="0" smtClean="0"/>
              <a:t>           </a:t>
            </a:r>
            <a:r>
              <a:rPr lang="ko-KR" altLang="en-US" sz="1200" dirty="0" smtClean="0"/>
              <a:t>블록체인 </a:t>
            </a:r>
            <a:r>
              <a:rPr lang="ko-KR" altLang="en-US" sz="1200" dirty="0"/>
              <a:t>관련 서비스 개발과 백서 발행을 마치고 암호화폐를 </a:t>
            </a:r>
            <a:endParaRPr lang="en-US" altLang="ko-KR" sz="1200" dirty="0" smtClean="0"/>
          </a:p>
          <a:p>
            <a:pPr fontAlgn="base"/>
            <a:r>
              <a:rPr lang="en-US" altLang="ko-KR" sz="1200" dirty="0"/>
              <a:t> </a:t>
            </a:r>
            <a:r>
              <a:rPr lang="en-US" altLang="ko-KR" sz="1200" dirty="0" smtClean="0"/>
              <a:t>           </a:t>
            </a:r>
            <a:r>
              <a:rPr lang="ko-KR" altLang="en-US" sz="1200" dirty="0" smtClean="0"/>
              <a:t>발행해 </a:t>
            </a:r>
            <a:r>
              <a:rPr lang="en-US" altLang="ko-KR" sz="1200" dirty="0" smtClean="0"/>
              <a:t>SK</a:t>
            </a:r>
            <a:r>
              <a:rPr lang="ko-KR" altLang="en-US" sz="1200" dirty="0" err="1"/>
              <a:t>텔레콤의</a:t>
            </a:r>
            <a:r>
              <a:rPr lang="ko-KR" altLang="en-US" sz="1200" dirty="0"/>
              <a:t> 메타버스 플랫폼 </a:t>
            </a:r>
            <a:r>
              <a:rPr lang="ko-KR" altLang="en-US" sz="1200" dirty="0" err="1"/>
              <a:t>이프랜드에</a:t>
            </a:r>
            <a:r>
              <a:rPr lang="ko-KR" altLang="en-US" sz="1200" dirty="0"/>
              <a:t> 적용하고 </a:t>
            </a:r>
            <a:endParaRPr lang="en-US" altLang="ko-KR" sz="1200" dirty="0" smtClean="0"/>
          </a:p>
          <a:p>
            <a:pPr fontAlgn="base"/>
            <a:r>
              <a:rPr lang="en-US" altLang="ko-KR" sz="1200" dirty="0"/>
              <a:t> </a:t>
            </a:r>
            <a:r>
              <a:rPr lang="en-US" altLang="ko-KR" sz="1200" dirty="0" smtClean="0"/>
              <a:t>           </a:t>
            </a:r>
            <a:r>
              <a:rPr lang="ko-KR" altLang="en-US" sz="1200" dirty="0" smtClean="0"/>
              <a:t>거래소 </a:t>
            </a:r>
            <a:r>
              <a:rPr lang="ko-KR" altLang="en-US" sz="1200" dirty="0"/>
              <a:t>상장을 추진할 </a:t>
            </a:r>
            <a:r>
              <a:rPr lang="ko-KR" altLang="en-US" sz="1200" dirty="0" smtClean="0"/>
              <a:t>계획</a:t>
            </a:r>
            <a:endParaRPr lang="en-US" altLang="ko-KR" sz="13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fontAlgn="base"/>
            <a:r>
              <a:rPr lang="en-US" altLang="ko-KR" sz="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dirty="0" smtClean="0"/>
          </a:p>
        </p:txBody>
      </p:sp>
      <p:pic>
        <p:nvPicPr>
          <p:cNvPr id="7" name="Picture 2" descr="2023년까지 3조 베팅… ‘亞 대표 환경·에너지 솔루션 기업’ 꿈꾸다 [K브랜드 리포트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4149081"/>
            <a:ext cx="2862733" cy="23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51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04528" y="1340768"/>
            <a:ext cx="8280920" cy="44627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300" b="1" dirty="0" smtClean="0">
                <a:solidFill>
                  <a:schemeClr val="bg1"/>
                </a:solidFill>
              </a:rPr>
              <a:t>CVC (Corporate Venture Capital) </a:t>
            </a:r>
            <a:r>
              <a:rPr lang="en-US" altLang="ko-KR" sz="1300" b="1" dirty="0">
                <a:solidFill>
                  <a:schemeClr val="bg1"/>
                </a:solidFill>
              </a:rPr>
              <a:t>: </a:t>
            </a:r>
            <a:r>
              <a:rPr lang="ko-KR" altLang="en-US" sz="1300" b="1" dirty="0" smtClean="0">
                <a:solidFill>
                  <a:schemeClr val="bg1"/>
                </a:solidFill>
              </a:rPr>
              <a:t>대기업이 대주주인 벤처캐피털 </a:t>
            </a:r>
            <a:endParaRPr lang="en-US" altLang="ko-KR" sz="13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b="1" dirty="0" smtClean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61</a:t>
            </a:fld>
            <a:endParaRPr lang="ko-KR" altLang="en-US">
              <a:uFillTx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04528" y="1772816"/>
            <a:ext cx="8280920" cy="21698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300" b="1" dirty="0" smtClean="0"/>
              <a:t>   </a:t>
            </a:r>
            <a:r>
              <a:rPr lang="en-US" altLang="ko-KR" sz="1300" b="1" dirty="0" smtClean="0"/>
              <a:t>* </a:t>
            </a:r>
            <a:r>
              <a:rPr lang="en-US" altLang="ko-KR" sz="1300" dirty="0"/>
              <a:t>CVC</a:t>
            </a:r>
            <a:r>
              <a:rPr lang="ko-KR" altLang="en-US" sz="1300" dirty="0"/>
              <a:t>제도개선 </a:t>
            </a:r>
            <a:r>
              <a:rPr lang="en-US" altLang="ko-KR" sz="1300" dirty="0"/>
              <a:t>(</a:t>
            </a:r>
            <a:r>
              <a:rPr lang="ko-KR" altLang="en-US" sz="1300" dirty="0"/>
              <a:t>공정거래법개정 </a:t>
            </a:r>
            <a:r>
              <a:rPr lang="en-US" altLang="ko-KR" sz="1300" dirty="0"/>
              <a:t>20.12.29</a:t>
            </a:r>
            <a:r>
              <a:rPr lang="ko-KR" altLang="en-US" sz="1300" dirty="0" err="1"/>
              <a:t>일공포</a:t>
            </a:r>
            <a:r>
              <a:rPr lang="ko-KR" altLang="en-US" sz="1300" dirty="0"/>
              <a:t> </a:t>
            </a:r>
            <a:r>
              <a:rPr lang="en-US" altLang="ko-KR" sz="1300" dirty="0"/>
              <a:t>/ 21.12.30</a:t>
            </a:r>
            <a:r>
              <a:rPr lang="ko-KR" altLang="en-US" sz="1300" dirty="0" err="1"/>
              <a:t>일시행</a:t>
            </a:r>
            <a:r>
              <a:rPr lang="en-US" altLang="ko-KR" sz="1300" dirty="0"/>
              <a:t>) </a:t>
            </a:r>
            <a:r>
              <a:rPr lang="en-US" altLang="ko-KR" sz="1300" dirty="0" smtClean="0"/>
              <a:t></a:t>
            </a:r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 </a:t>
            </a:r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 - </a:t>
            </a:r>
            <a:r>
              <a:rPr lang="ko-KR" altLang="en-US" sz="1300" dirty="0" smtClean="0"/>
              <a:t>일반 지주회사가 </a:t>
            </a:r>
            <a:r>
              <a:rPr lang="ko-KR" altLang="en-US" sz="1300" dirty="0" err="1" smtClean="0"/>
              <a:t>창투사나</a:t>
            </a:r>
            <a:r>
              <a:rPr lang="ko-KR" altLang="en-US" sz="1300" dirty="0" smtClean="0"/>
              <a:t> 신기술사의 지분을 </a:t>
            </a:r>
            <a:r>
              <a:rPr lang="en-US" altLang="ko-KR" sz="1300" dirty="0"/>
              <a:t>100% </a:t>
            </a:r>
            <a:r>
              <a:rPr lang="ko-KR" altLang="en-US" sz="1300" dirty="0" smtClean="0"/>
              <a:t>소유 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인수 등의 </a:t>
            </a:r>
            <a:r>
              <a:rPr lang="ko-KR" altLang="en-US" sz="1300" dirty="0"/>
              <a:t>경우에 </a:t>
            </a:r>
            <a:r>
              <a:rPr lang="en-US" altLang="ko-KR" sz="1300" dirty="0"/>
              <a:t>1</a:t>
            </a:r>
            <a:r>
              <a:rPr lang="ko-KR" altLang="en-US" sz="1300" dirty="0"/>
              <a:t>년 유예</a:t>
            </a:r>
            <a:r>
              <a:rPr lang="en-US" altLang="ko-KR" sz="1300" dirty="0"/>
              <a:t>) </a:t>
            </a:r>
            <a:endParaRPr lang="en-US" altLang="ko-KR" sz="1300" dirty="0" smtClean="0"/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 </a:t>
            </a:r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 - CVC </a:t>
            </a:r>
            <a:r>
              <a:rPr lang="ko-KR" altLang="en-US" sz="1300" dirty="0"/>
              <a:t>부채비율 </a:t>
            </a:r>
            <a:r>
              <a:rPr lang="en-US" altLang="ko-KR" sz="1300" dirty="0"/>
              <a:t>200% </a:t>
            </a:r>
            <a:r>
              <a:rPr lang="ko-KR" altLang="en-US" sz="1300" dirty="0"/>
              <a:t>초과금지 </a:t>
            </a:r>
            <a:r>
              <a:rPr lang="ko-KR" altLang="en-US" sz="1300" dirty="0" smtClean="0"/>
              <a:t></a:t>
            </a:r>
            <a:endParaRPr lang="en-US" altLang="ko-KR" sz="1300" dirty="0" smtClean="0"/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 </a:t>
            </a:r>
            <a:endParaRPr lang="en-US" altLang="ko-KR" sz="600" dirty="0" smtClean="0"/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 - </a:t>
            </a:r>
            <a:r>
              <a:rPr lang="ko-KR" altLang="en-US" sz="1300" dirty="0" smtClean="0"/>
              <a:t>투자업무 </a:t>
            </a:r>
            <a:r>
              <a:rPr lang="ko-KR" altLang="en-US" sz="1300" dirty="0"/>
              <a:t>이외에 금융업</a:t>
            </a:r>
            <a:r>
              <a:rPr lang="en-US" altLang="ko-KR" sz="1300" dirty="0"/>
              <a:t>, </a:t>
            </a:r>
            <a:r>
              <a:rPr lang="ko-KR" altLang="en-US" sz="1300" dirty="0"/>
              <a:t>보험업 겸영 금지 </a:t>
            </a:r>
            <a:r>
              <a:rPr lang="ko-KR" altLang="en-US" sz="1300" dirty="0" smtClean="0"/>
              <a:t></a:t>
            </a:r>
            <a:endParaRPr lang="en-US" altLang="ko-KR" sz="1300" dirty="0" smtClean="0"/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 </a:t>
            </a:r>
            <a:endParaRPr lang="en-US" altLang="ko-KR" sz="600" dirty="0" smtClean="0"/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 - </a:t>
            </a:r>
            <a:r>
              <a:rPr lang="ko-KR" altLang="en-US" sz="1300" dirty="0" smtClean="0"/>
              <a:t>펀드결성 </a:t>
            </a:r>
            <a:r>
              <a:rPr lang="ko-KR" altLang="en-US" sz="1300" dirty="0"/>
              <a:t>시 계열사 출자 </a:t>
            </a:r>
            <a:r>
              <a:rPr lang="en-US" altLang="ko-KR" sz="1300" dirty="0"/>
              <a:t>40% </a:t>
            </a:r>
            <a:r>
              <a:rPr lang="ko-KR" altLang="en-US" sz="1300" dirty="0" smtClean="0"/>
              <a:t>초과 </a:t>
            </a:r>
            <a:r>
              <a:rPr lang="en-US" altLang="ko-KR" sz="1300" dirty="0" smtClean="0"/>
              <a:t>(</a:t>
            </a:r>
            <a:r>
              <a:rPr lang="ko-KR" altLang="en-US" sz="1300" dirty="0"/>
              <a:t>보험</a:t>
            </a:r>
            <a:r>
              <a:rPr lang="en-US" altLang="ko-KR" sz="1300" dirty="0"/>
              <a:t>, </a:t>
            </a:r>
            <a:r>
              <a:rPr lang="ko-KR" altLang="en-US" sz="1300" dirty="0"/>
              <a:t>금융</a:t>
            </a:r>
            <a:r>
              <a:rPr lang="en-US" altLang="ko-KR" sz="1300" dirty="0"/>
              <a:t>, </a:t>
            </a:r>
            <a:r>
              <a:rPr lang="ko-KR" altLang="en-US" sz="1300" dirty="0" smtClean="0"/>
              <a:t>특수 관계인 출자금지</a:t>
            </a:r>
            <a:r>
              <a:rPr lang="en-US" altLang="ko-KR" sz="1300" dirty="0"/>
              <a:t>)  </a:t>
            </a:r>
            <a:endParaRPr lang="en-US" altLang="ko-KR" sz="1300" dirty="0" smtClean="0"/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 - </a:t>
            </a:r>
            <a:r>
              <a:rPr lang="ko-KR" altLang="en-US" sz="1300" dirty="0" smtClean="0"/>
              <a:t>투자 대상 </a:t>
            </a:r>
            <a:r>
              <a:rPr lang="ko-KR" altLang="en-US" sz="1300" dirty="0"/>
              <a:t>제한 </a:t>
            </a:r>
            <a:r>
              <a:rPr lang="en-US" altLang="ko-KR" sz="1300" dirty="0"/>
              <a:t>: </a:t>
            </a:r>
            <a:r>
              <a:rPr lang="ko-KR" altLang="en-US" sz="1300" dirty="0"/>
              <a:t>동일집단 소속회사</a:t>
            </a:r>
            <a:r>
              <a:rPr lang="en-US" altLang="ko-KR" sz="1300" dirty="0"/>
              <a:t>, </a:t>
            </a:r>
            <a:r>
              <a:rPr lang="ko-KR" altLang="en-US" sz="1300" dirty="0" smtClean="0"/>
              <a:t>특수 관계인 출자회사</a:t>
            </a:r>
            <a:r>
              <a:rPr lang="en-US" altLang="ko-KR" sz="1300" dirty="0"/>
              <a:t>, </a:t>
            </a:r>
            <a:r>
              <a:rPr lang="ko-KR" altLang="en-US" sz="1300" dirty="0"/>
              <a:t>총자산 </a:t>
            </a:r>
            <a:r>
              <a:rPr lang="en-US" altLang="ko-KR" sz="1300" dirty="0"/>
              <a:t>20% </a:t>
            </a:r>
            <a:r>
              <a:rPr lang="ko-KR" altLang="en-US" sz="1300" dirty="0"/>
              <a:t>이상 </a:t>
            </a:r>
            <a:r>
              <a:rPr lang="ko-KR" altLang="en-US" sz="1300" dirty="0" smtClean="0"/>
              <a:t>해외투자</a:t>
            </a:r>
            <a:endParaRPr lang="en-US" altLang="ko-KR" sz="1300" dirty="0" smtClean="0"/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 </a:t>
            </a:r>
            <a:r>
              <a:rPr lang="ko-KR" altLang="en-US" sz="600" dirty="0"/>
              <a:t> </a:t>
            </a:r>
            <a:endParaRPr lang="en-US" altLang="ko-KR" sz="600" dirty="0" smtClean="0"/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 - </a:t>
            </a:r>
            <a:r>
              <a:rPr lang="ko-KR" altLang="en-US" sz="1300" dirty="0" smtClean="0"/>
              <a:t>공정거래위원회에 보고 의무 </a:t>
            </a:r>
            <a:endParaRPr lang="en-US" altLang="ko-KR" sz="1400" b="1" dirty="0"/>
          </a:p>
          <a:p>
            <a:r>
              <a:rPr lang="en-US" altLang="ko-KR" sz="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920552" y="4221088"/>
            <a:ext cx="1490464" cy="6480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</a:rPr>
              <a:t>모기업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030488" y="4221088"/>
            <a:ext cx="1490464" cy="6480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기업주도형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벤처캐피털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(CVC)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90728" y="4221088"/>
            <a:ext cx="1490464" cy="6480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펀</a:t>
            </a:r>
            <a:r>
              <a:rPr lang="ko-KR" altLang="en-US" sz="1200" b="1" smtClean="0">
                <a:solidFill>
                  <a:schemeClr val="tx1"/>
                </a:solidFill>
              </a:rPr>
              <a:t>드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278960" y="4221088"/>
            <a:ext cx="1490464" cy="6480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벤처 등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기업 투자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190728" y="5229200"/>
            <a:ext cx="1490464" cy="6480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외부 출자자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411016" y="4437112"/>
            <a:ext cx="61947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2432720" y="4653136"/>
            <a:ext cx="61947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527848" y="4437112"/>
            <a:ext cx="61947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4549552" y="4653136"/>
            <a:ext cx="61947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04728" y="472514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수익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2444333" y="41490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출자</a:t>
            </a:r>
            <a:endParaRPr lang="ko-KR" altLang="en-US" sz="1200"/>
          </a:p>
        </p:txBody>
      </p:sp>
      <p:sp>
        <p:nvSpPr>
          <p:cNvPr id="25" name="TextBox 24"/>
          <p:cNvSpPr txBox="1"/>
          <p:nvPr/>
        </p:nvSpPr>
        <p:spPr>
          <a:xfrm>
            <a:off x="4653355" y="472514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수익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592960" y="41490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출자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6764813" y="472514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수익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704418" y="41490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투자</a:t>
            </a:r>
            <a:endParaRPr lang="ko-KR" altLang="en-US" sz="1200" dirty="0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6688088" y="4437112"/>
            <a:ext cx="61947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6709792" y="4653136"/>
            <a:ext cx="61947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5817096" y="4869160"/>
            <a:ext cx="0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6088360" y="4869160"/>
            <a:ext cx="0" cy="36004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324653" y="49411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출자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6105128" y="49411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수익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24608" y="5085184"/>
            <a:ext cx="3384376" cy="11079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400" b="1" dirty="0" smtClean="0">
                <a:solidFill>
                  <a:schemeClr val="accent4">
                    <a:lumMod val="50000"/>
                  </a:schemeClr>
                </a:solidFill>
              </a:rPr>
              <a:t>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solidFill>
                  <a:schemeClr val="accent4">
                    <a:lumMod val="50000"/>
                  </a:schemeClr>
                </a:solidFill>
              </a:rPr>
              <a:t>벤처 투자 확대</a:t>
            </a:r>
            <a:endParaRPr lang="en-US" altLang="ko-KR" sz="1400" b="1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ko-KR" sz="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solidFill>
                  <a:schemeClr val="accent4">
                    <a:lumMod val="50000"/>
                  </a:schemeClr>
                </a:solidFill>
              </a:rPr>
              <a:t>벤처 생태계 질적 제고</a:t>
            </a:r>
            <a:endParaRPr lang="en-US" altLang="ko-KR" sz="1400" b="1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ko-KR" sz="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dirty="0" err="1" smtClean="0">
                <a:solidFill>
                  <a:schemeClr val="accent4">
                    <a:lumMod val="50000"/>
                  </a:schemeClr>
                </a:solidFill>
              </a:rPr>
              <a:t>스타트업과</a:t>
            </a:r>
            <a:r>
              <a:rPr lang="ko-KR" altLang="en-US" sz="1400" b="1" dirty="0" smtClean="0">
                <a:solidFill>
                  <a:schemeClr val="accent4">
                    <a:lumMod val="50000"/>
                  </a:schemeClr>
                </a:solidFill>
              </a:rPr>
              <a:t> 대기업 동반성장 촉진</a:t>
            </a:r>
            <a:endParaRPr lang="en-US" altLang="ko-KR" sz="1400" b="1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ko-KR" sz="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4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ko-KR" altLang="en-US" sz="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-72008" y="-27384"/>
            <a:ext cx="9993560" cy="93610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스타트업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투자 용어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CVC (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9/12)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11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04528" y="1340768"/>
            <a:ext cx="8280920" cy="44627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300" b="1" dirty="0" smtClean="0">
                <a:solidFill>
                  <a:schemeClr val="bg1"/>
                </a:solidFill>
              </a:rPr>
              <a:t>BDC </a:t>
            </a:r>
            <a:r>
              <a:rPr lang="en-US" altLang="ko-KR" sz="1300" b="1" dirty="0">
                <a:solidFill>
                  <a:schemeClr val="bg1"/>
                </a:solidFill>
              </a:rPr>
              <a:t>(Business Development Company) : </a:t>
            </a:r>
            <a:r>
              <a:rPr lang="ko-KR" altLang="en-US" sz="1300" b="1" dirty="0">
                <a:solidFill>
                  <a:schemeClr val="bg1"/>
                </a:solidFill>
              </a:rPr>
              <a:t>비상장기업 투자전문회사 </a:t>
            </a:r>
            <a:endParaRPr lang="en-US" altLang="ko-KR" sz="13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b="1" dirty="0" smtClean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62</a:t>
            </a:fld>
            <a:endParaRPr lang="ko-KR" altLang="en-US">
              <a:uFillTx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4528" y="1803019"/>
            <a:ext cx="8280920" cy="415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300" dirty="0" smtClean="0"/>
              <a:t>투자대상을 정하지 않은 상태에서 공모를 통한 자금모집을 후 거래소에 상장  </a:t>
            </a:r>
            <a:r>
              <a:rPr lang="en-US" altLang="ko-KR" sz="600" dirty="0" smtClean="0"/>
              <a:t>  </a:t>
            </a:r>
          </a:p>
          <a:p>
            <a:pPr algn="ctr"/>
            <a:r>
              <a:rPr lang="en-US" altLang="ko-KR" sz="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704528" y="3579980"/>
            <a:ext cx="8280920" cy="12926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300" b="1" dirty="0" smtClean="0"/>
              <a:t>   </a:t>
            </a:r>
            <a:r>
              <a:rPr lang="en-US" altLang="ko-KR" sz="1300" b="1" dirty="0" smtClean="0"/>
              <a:t>* </a:t>
            </a:r>
            <a:r>
              <a:rPr lang="ko-KR" altLang="en-US" sz="1300" b="1" dirty="0" smtClean="0"/>
              <a:t>운용주체 </a:t>
            </a:r>
            <a:r>
              <a:rPr lang="en-US" altLang="ko-KR" sz="1300" b="1" dirty="0" smtClean="0"/>
              <a:t>: </a:t>
            </a:r>
            <a:r>
              <a:rPr lang="ko-KR" altLang="en-US" sz="1300" b="1" dirty="0" smtClean="0"/>
              <a:t>일정요건을 </a:t>
            </a:r>
            <a:r>
              <a:rPr lang="ko-KR" altLang="en-US" sz="1300" b="1" dirty="0"/>
              <a:t>갖춘 증권사</a:t>
            </a:r>
            <a:r>
              <a:rPr lang="en-US" altLang="ko-KR" sz="1300" b="1" dirty="0"/>
              <a:t>, </a:t>
            </a:r>
            <a:r>
              <a:rPr lang="ko-KR" altLang="en-US" sz="1300" b="1" dirty="0" smtClean="0"/>
              <a:t>자산 </a:t>
            </a:r>
            <a:r>
              <a:rPr lang="ko-KR" altLang="en-US" sz="1300" b="1" dirty="0" err="1" smtClean="0"/>
              <a:t>운용사</a:t>
            </a:r>
            <a:r>
              <a:rPr lang="en-US" altLang="ko-KR" sz="1300" b="1" dirty="0"/>
              <a:t>, VC</a:t>
            </a:r>
            <a:r>
              <a:rPr lang="ko-KR" altLang="en-US" sz="1300" b="1" dirty="0"/>
              <a:t>에 </a:t>
            </a:r>
            <a:r>
              <a:rPr lang="ko-KR" altLang="en-US" sz="1300" b="1" dirty="0" smtClean="0"/>
              <a:t>인가</a:t>
            </a:r>
            <a:endParaRPr lang="en-US" altLang="ko-KR" sz="1300" b="1" dirty="0" smtClean="0"/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 </a:t>
            </a:r>
            <a:endParaRPr lang="en-US" altLang="ko-KR" sz="600" dirty="0" smtClean="0"/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  - </a:t>
            </a:r>
            <a:r>
              <a:rPr lang="ko-KR" altLang="en-US" sz="1300" dirty="0"/>
              <a:t>운용경력 </a:t>
            </a:r>
            <a:r>
              <a:rPr lang="en-US" altLang="ko-KR" sz="1300" dirty="0"/>
              <a:t>3</a:t>
            </a:r>
            <a:r>
              <a:rPr lang="ko-KR" altLang="en-US" sz="1300" dirty="0"/>
              <a:t>년 이상</a:t>
            </a:r>
            <a:r>
              <a:rPr lang="en-US" altLang="ko-KR" sz="1300" dirty="0"/>
              <a:t>, </a:t>
            </a:r>
            <a:r>
              <a:rPr lang="ko-KR" altLang="en-US" sz="1300" dirty="0"/>
              <a:t>연평균 </a:t>
            </a:r>
            <a:r>
              <a:rPr lang="ko-KR" altLang="en-US" sz="1300" dirty="0" err="1"/>
              <a:t>수탁고</a:t>
            </a:r>
            <a:r>
              <a:rPr lang="ko-KR" altLang="en-US" sz="1300" dirty="0"/>
              <a:t> </a:t>
            </a:r>
            <a:r>
              <a:rPr lang="en-US" altLang="ko-KR" sz="1300" dirty="0"/>
              <a:t>1,500</a:t>
            </a:r>
            <a:r>
              <a:rPr lang="ko-KR" altLang="en-US" sz="1300" dirty="0" err="1"/>
              <a:t>억원</a:t>
            </a:r>
            <a:r>
              <a:rPr lang="ko-KR" altLang="en-US" sz="1300" dirty="0"/>
              <a:t> 이상 </a:t>
            </a:r>
            <a:endParaRPr lang="en-US" altLang="ko-KR" sz="1300" dirty="0" smtClean="0"/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  - </a:t>
            </a:r>
            <a:r>
              <a:rPr lang="ko-KR" altLang="en-US" sz="1300" dirty="0"/>
              <a:t>자기자본 </a:t>
            </a:r>
            <a:r>
              <a:rPr lang="en-US" altLang="ko-KR" sz="1300" dirty="0"/>
              <a:t>40</a:t>
            </a:r>
            <a:r>
              <a:rPr lang="ko-KR" altLang="en-US" sz="1300" dirty="0" err="1"/>
              <a:t>억원</a:t>
            </a:r>
            <a:r>
              <a:rPr lang="ko-KR" altLang="en-US" sz="1300" dirty="0"/>
              <a:t> 이상</a:t>
            </a:r>
            <a:r>
              <a:rPr lang="en-US" altLang="ko-KR" sz="1300" dirty="0"/>
              <a:t>, </a:t>
            </a:r>
            <a:r>
              <a:rPr lang="ko-KR" altLang="en-US" sz="1300" dirty="0"/>
              <a:t>운용전문인력 </a:t>
            </a:r>
            <a:r>
              <a:rPr lang="en-US" altLang="ko-KR" sz="1300" dirty="0"/>
              <a:t>2</a:t>
            </a:r>
            <a:r>
              <a:rPr lang="ko-KR" altLang="en-US" sz="1300" dirty="0"/>
              <a:t>인 이상 등 </a:t>
            </a:r>
            <a:endParaRPr lang="en-US" altLang="ko-KR" sz="1300" dirty="0" smtClean="0"/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  - </a:t>
            </a:r>
            <a:r>
              <a:rPr lang="ko-KR" altLang="en-US" sz="1300" dirty="0"/>
              <a:t>공모펀드 </a:t>
            </a:r>
            <a:r>
              <a:rPr lang="ko-KR" altLang="en-US" sz="1300" dirty="0" err="1"/>
              <a:t>운용사에</a:t>
            </a:r>
            <a:r>
              <a:rPr lang="ko-KR" altLang="en-US" sz="1300" dirty="0"/>
              <a:t> 요구되는 수준의 내부통제기준 마련 </a:t>
            </a:r>
            <a:endParaRPr lang="en-US" altLang="ko-KR" sz="1400" dirty="0"/>
          </a:p>
          <a:p>
            <a:r>
              <a:rPr lang="en-US" altLang="ko-KR" sz="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704528" y="2571868"/>
            <a:ext cx="8280920" cy="10002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300" b="1" dirty="0" smtClean="0"/>
              <a:t>   </a:t>
            </a:r>
            <a:r>
              <a:rPr lang="en-US" altLang="ko-KR" sz="1300" b="1" dirty="0" smtClean="0"/>
              <a:t>* </a:t>
            </a:r>
            <a:r>
              <a:rPr lang="ko-KR" altLang="en-US" sz="1300" b="1" dirty="0" smtClean="0"/>
              <a:t>투자대상 </a:t>
            </a:r>
            <a:r>
              <a:rPr lang="en-US" altLang="ko-KR" sz="1300" b="1" dirty="0" smtClean="0"/>
              <a:t>: </a:t>
            </a:r>
            <a:r>
              <a:rPr lang="ko-KR" altLang="en-US" sz="1300" b="1" dirty="0" smtClean="0"/>
              <a:t>비상장기업 </a:t>
            </a:r>
            <a:r>
              <a:rPr lang="ko-KR" altLang="en-US" sz="1300" b="1" dirty="0"/>
              <a:t>또는 </a:t>
            </a:r>
            <a:r>
              <a:rPr lang="ko-KR" altLang="en-US" sz="1300" b="1" dirty="0" err="1"/>
              <a:t>코넥스</a:t>
            </a:r>
            <a:r>
              <a:rPr lang="ko-KR" altLang="en-US" sz="1300" b="1" dirty="0"/>
              <a:t> </a:t>
            </a:r>
            <a:r>
              <a:rPr lang="ko-KR" altLang="en-US" sz="1300" b="1" dirty="0" smtClean="0"/>
              <a:t>상장기업</a:t>
            </a:r>
            <a:endParaRPr lang="en-US" altLang="ko-KR" sz="1300" b="1" dirty="0" smtClean="0"/>
          </a:p>
          <a:p>
            <a:r>
              <a:rPr lang="en-US" altLang="ko-KR" sz="600" dirty="0" smtClean="0"/>
              <a:t>  </a:t>
            </a:r>
          </a:p>
          <a:p>
            <a:r>
              <a:rPr lang="ko-KR" altLang="en-US" sz="1300" dirty="0" smtClean="0"/>
              <a:t>       </a:t>
            </a:r>
            <a:r>
              <a:rPr lang="en-US" altLang="ko-KR" sz="1300" dirty="0" smtClean="0"/>
              <a:t>- </a:t>
            </a:r>
            <a:r>
              <a:rPr lang="ko-KR" altLang="en-US" sz="1300" dirty="0" smtClean="0"/>
              <a:t>코스닥상장기업</a:t>
            </a:r>
            <a:r>
              <a:rPr lang="en-US" altLang="ko-KR" sz="1300" dirty="0"/>
              <a:t>(</a:t>
            </a:r>
            <a:r>
              <a:rPr lang="ko-KR" altLang="en-US" sz="1300" dirty="0"/>
              <a:t>단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시총</a:t>
            </a:r>
            <a:r>
              <a:rPr lang="ko-KR" altLang="en-US" sz="1300" dirty="0"/>
              <a:t> </a:t>
            </a:r>
            <a:r>
              <a:rPr lang="en-US" altLang="ko-KR" sz="1300" dirty="0"/>
              <a:t>2</a:t>
            </a:r>
            <a:r>
              <a:rPr lang="ko-KR" altLang="en-US" sz="1300" dirty="0" err="1"/>
              <a:t>천억원</a:t>
            </a:r>
            <a:r>
              <a:rPr lang="ko-KR" altLang="en-US" sz="1300" dirty="0"/>
              <a:t> 이하</a:t>
            </a:r>
            <a:r>
              <a:rPr lang="en-US" altLang="ko-KR" sz="1300" dirty="0"/>
              <a:t>) </a:t>
            </a:r>
            <a:endParaRPr lang="en-US" altLang="ko-KR" sz="1300" dirty="0" smtClean="0"/>
          </a:p>
          <a:p>
            <a:r>
              <a:rPr lang="en-US" altLang="ko-KR" sz="600" dirty="0" smtClean="0"/>
              <a:t>  </a:t>
            </a:r>
            <a:endParaRPr lang="en-US" altLang="ko-KR" sz="600" dirty="0"/>
          </a:p>
          <a:p>
            <a:r>
              <a:rPr lang="ko-KR" altLang="en-US" sz="1300" dirty="0" smtClean="0"/>
              <a:t>       </a:t>
            </a:r>
            <a:r>
              <a:rPr lang="en-US" altLang="ko-KR" sz="1300" dirty="0" smtClean="0"/>
              <a:t>- </a:t>
            </a:r>
            <a:r>
              <a:rPr lang="ko-KR" altLang="en-US" sz="1300" dirty="0" smtClean="0"/>
              <a:t>중소 </a:t>
            </a:r>
            <a:r>
              <a:rPr lang="en-US" altLang="ko-KR" sz="1300" dirty="0"/>
              <a:t>·</a:t>
            </a:r>
            <a:r>
              <a:rPr lang="ko-KR" altLang="en-US" sz="1300" dirty="0"/>
              <a:t>벤처 투자조합지분에 전체재산의 </a:t>
            </a:r>
            <a:r>
              <a:rPr lang="en-US" altLang="ko-KR" sz="1300" dirty="0"/>
              <a:t>60%</a:t>
            </a:r>
            <a:r>
              <a:rPr lang="ko-KR" altLang="en-US" sz="1300" dirty="0"/>
              <a:t>이상 </a:t>
            </a:r>
            <a:r>
              <a:rPr lang="ko-KR" altLang="en-US" sz="1300" dirty="0" smtClean="0"/>
              <a:t>투자</a:t>
            </a:r>
            <a:endParaRPr lang="en-US" altLang="ko-KR" sz="13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en-US" altLang="ko-KR" sz="4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704528" y="4872642"/>
            <a:ext cx="8280920" cy="12926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300" b="1" dirty="0" smtClean="0"/>
              <a:t>   </a:t>
            </a:r>
            <a:r>
              <a:rPr lang="en-US" altLang="ko-KR" sz="1300" b="1" dirty="0" smtClean="0"/>
              <a:t>* </a:t>
            </a:r>
            <a:r>
              <a:rPr lang="ko-KR" altLang="en-US" sz="1300" b="1" dirty="0" smtClean="0"/>
              <a:t>제도 도입의 </a:t>
            </a:r>
            <a:r>
              <a:rPr lang="ko-KR" altLang="en-US" sz="1300" b="1" dirty="0"/>
              <a:t>취지 및 문제점 </a:t>
            </a:r>
            <a:endParaRPr lang="en-US" altLang="ko-KR" sz="1300" b="1" dirty="0" smtClean="0"/>
          </a:p>
          <a:p>
            <a:r>
              <a:rPr lang="en-US" altLang="ko-KR" sz="600" b="1" dirty="0"/>
              <a:t> </a:t>
            </a:r>
            <a:r>
              <a:rPr lang="en-US" altLang="ko-KR" sz="600" b="1" dirty="0" smtClean="0"/>
              <a:t> </a:t>
            </a:r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  - </a:t>
            </a:r>
            <a:r>
              <a:rPr lang="ko-KR" altLang="en-US" sz="1300" dirty="0" smtClean="0"/>
              <a:t>개인투자자의 </a:t>
            </a:r>
            <a:r>
              <a:rPr lang="ko-KR" altLang="en-US" sz="1300" dirty="0"/>
              <a:t>공모자금을 통해 중소</a:t>
            </a:r>
            <a:r>
              <a:rPr lang="en-US" altLang="ko-KR" sz="1300" dirty="0"/>
              <a:t>·</a:t>
            </a:r>
            <a:r>
              <a:rPr lang="ko-KR" altLang="en-US" sz="1300" dirty="0"/>
              <a:t>벤처기업에 대한 자금공급 확대  </a:t>
            </a:r>
            <a:endParaRPr lang="en-US" altLang="ko-KR" sz="1300" dirty="0" smtClean="0"/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  - </a:t>
            </a:r>
            <a:r>
              <a:rPr lang="ko-KR" altLang="en-US" sz="1300" dirty="0" smtClean="0"/>
              <a:t>공공부문 </a:t>
            </a:r>
            <a:r>
              <a:rPr lang="ko-KR" altLang="en-US" sz="1300" dirty="0"/>
              <a:t>중심의 벤처생태계에서 민간부문 역할 확대  </a:t>
            </a:r>
            <a:endParaRPr lang="en-US" altLang="ko-KR" sz="1300" dirty="0" smtClean="0"/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  - </a:t>
            </a:r>
            <a:r>
              <a:rPr lang="ko-KR" altLang="en-US" sz="1300" dirty="0" err="1" smtClean="0"/>
              <a:t>피투자기업의</a:t>
            </a:r>
            <a:r>
              <a:rPr lang="ko-KR" altLang="en-US" sz="1300" dirty="0" smtClean="0"/>
              <a:t> </a:t>
            </a:r>
            <a:r>
              <a:rPr lang="ko-KR" altLang="en-US" sz="1300" dirty="0"/>
              <a:t>가치 왜곡</a:t>
            </a:r>
            <a:r>
              <a:rPr lang="en-US" altLang="ko-KR" sz="1300" dirty="0"/>
              <a:t>, </a:t>
            </a:r>
            <a:r>
              <a:rPr lang="ko-KR" altLang="en-US" sz="1300" dirty="0"/>
              <a:t>사후관리 부실화</a:t>
            </a:r>
            <a:r>
              <a:rPr lang="en-US" altLang="ko-KR" sz="1300" dirty="0"/>
              <a:t>, </a:t>
            </a:r>
            <a:r>
              <a:rPr lang="ko-KR" altLang="en-US" sz="1300" dirty="0"/>
              <a:t>전문성 부족 등으로 벤처생태계 교란 </a:t>
            </a:r>
            <a:r>
              <a:rPr lang="ko-KR" altLang="en-US" sz="1300" dirty="0" smtClean="0"/>
              <a:t>우려</a:t>
            </a:r>
            <a:endParaRPr lang="en-US" altLang="ko-KR" sz="1300" dirty="0" smtClean="0"/>
          </a:p>
          <a:p>
            <a:r>
              <a:rPr lang="en-US" altLang="ko-KR" sz="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40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-72008" y="-27384"/>
            <a:ext cx="9993560" cy="93610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스타트업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투자 용어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BDC (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10/12)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806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59568" y="-99392"/>
            <a:ext cx="10225136" cy="8640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스타트업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투자 용어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en-US" altLang="ko-KR" sz="2000" b="1" dirty="0" smtClean="0"/>
              <a:t>Stock Grant (11/12)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48544" y="1287919"/>
            <a:ext cx="7992888" cy="1415772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400" dirty="0" smtClean="0"/>
              <a:t>  </a:t>
            </a:r>
          </a:p>
          <a:p>
            <a:r>
              <a:rPr lang="en-US" altLang="ko-KR" sz="1300" dirty="0" smtClean="0"/>
              <a:t> ▶</a:t>
            </a:r>
            <a:r>
              <a:rPr lang="en-US" altLang="ko-KR" sz="1300" dirty="0"/>
              <a:t>‘</a:t>
            </a:r>
            <a:r>
              <a:rPr lang="ko-KR" altLang="ko-KR" sz="1300" dirty="0"/>
              <a:t>비상</a:t>
            </a:r>
            <a:r>
              <a:rPr lang="en-US" altLang="ko-KR" sz="1300" dirty="0"/>
              <a:t>’ </a:t>
            </a:r>
            <a:r>
              <a:rPr lang="ko-KR" altLang="ko-KR" sz="1300" dirty="0"/>
              <a:t>외친 </a:t>
            </a:r>
            <a:r>
              <a:rPr lang="ko-KR" altLang="ko-KR" sz="1300" dirty="0" err="1"/>
              <a:t>포스코</a:t>
            </a:r>
            <a:r>
              <a:rPr lang="ko-KR" altLang="ko-KR" sz="1300" dirty="0"/>
              <a:t> 실적 안 좋은데</a:t>
            </a:r>
            <a:r>
              <a:rPr lang="en-US" altLang="ko-KR" sz="1300" dirty="0"/>
              <a:t> ‘</a:t>
            </a:r>
            <a:r>
              <a:rPr lang="ko-KR" altLang="ko-KR" sz="1300" dirty="0" err="1"/>
              <a:t>스톡그랜트</a:t>
            </a:r>
            <a:r>
              <a:rPr lang="en-US" altLang="ko-KR" sz="1300" dirty="0"/>
              <a:t>’</a:t>
            </a:r>
            <a:r>
              <a:rPr lang="ko-KR" altLang="ko-KR" sz="1300" dirty="0"/>
              <a:t>로</a:t>
            </a:r>
            <a:r>
              <a:rPr lang="en-US" altLang="ko-KR" sz="1300" dirty="0"/>
              <a:t> 100</a:t>
            </a:r>
            <a:r>
              <a:rPr lang="ko-KR" altLang="ko-KR" sz="1300" dirty="0" err="1"/>
              <a:t>억원</a:t>
            </a:r>
            <a:r>
              <a:rPr lang="ko-KR" altLang="ko-KR" sz="1300" dirty="0"/>
              <a:t> 규모 자사 주식을 받은 최정우 회장을 </a:t>
            </a:r>
            <a:endParaRPr lang="en-US" altLang="ko-KR" sz="1300" dirty="0" smtClean="0"/>
          </a:p>
          <a:p>
            <a:r>
              <a:rPr lang="en-US" altLang="ko-KR" sz="1300" dirty="0" smtClean="0"/>
              <a:t>     </a:t>
            </a:r>
            <a:r>
              <a:rPr lang="ko-KR" altLang="ko-KR" sz="1300" dirty="0" smtClean="0"/>
              <a:t>비롯한 </a:t>
            </a:r>
            <a:r>
              <a:rPr lang="ko-KR" altLang="ko-KR" sz="1300" dirty="0" err="1"/>
              <a:t>포스코홀딩스</a:t>
            </a:r>
            <a:r>
              <a:rPr lang="ko-KR" altLang="ko-KR" sz="1300" dirty="0"/>
              <a:t> 주요 임원들이</a:t>
            </a:r>
            <a:r>
              <a:rPr lang="en-US" altLang="ko-KR" sz="1300" dirty="0"/>
              <a:t> 2</a:t>
            </a:r>
            <a:r>
              <a:rPr lang="ko-KR" altLang="ko-KR" sz="1300" dirty="0" err="1"/>
              <a:t>차전지주</a:t>
            </a:r>
            <a:r>
              <a:rPr lang="ko-KR" altLang="ko-KR" sz="1300" dirty="0"/>
              <a:t> 급등세에 힘입어</a:t>
            </a:r>
            <a:r>
              <a:rPr lang="en-US" altLang="ko-KR" sz="1300" dirty="0"/>
              <a:t> 2</a:t>
            </a:r>
            <a:r>
              <a:rPr lang="ko-KR" altLang="ko-KR" sz="1300" dirty="0"/>
              <a:t>주 만에</a:t>
            </a:r>
            <a:r>
              <a:rPr lang="en-US" altLang="ko-KR" sz="1300" dirty="0"/>
              <a:t> 10</a:t>
            </a:r>
            <a:r>
              <a:rPr lang="ko-KR" altLang="ko-KR" sz="1300" dirty="0" err="1"/>
              <a:t>억원</a:t>
            </a:r>
            <a:r>
              <a:rPr lang="ko-KR" altLang="ko-KR" sz="1300" dirty="0"/>
              <a:t> 이상의 </a:t>
            </a:r>
            <a:endParaRPr lang="en-US" altLang="ko-KR" sz="1300" dirty="0" smtClean="0"/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</a:t>
            </a:r>
            <a:r>
              <a:rPr lang="ko-KR" altLang="ko-KR" sz="1300" dirty="0" smtClean="0"/>
              <a:t>평가이익을 </a:t>
            </a:r>
            <a:r>
              <a:rPr lang="ko-KR" altLang="ko-KR" sz="1300" dirty="0"/>
              <a:t>거둠</a:t>
            </a:r>
            <a:r>
              <a:rPr lang="en-US" altLang="ko-KR" sz="1300" dirty="0"/>
              <a:t>.</a:t>
            </a:r>
            <a:br>
              <a:rPr lang="en-US" altLang="ko-KR" sz="1300" dirty="0"/>
            </a:br>
            <a:r>
              <a:rPr lang="en-US" altLang="ko-KR" sz="1300" dirty="0"/>
              <a:t/>
            </a:r>
            <a:br>
              <a:rPr lang="en-US" altLang="ko-KR" sz="1300" dirty="0"/>
            </a:br>
            <a:r>
              <a:rPr lang="en-US" altLang="ko-KR" sz="1300" dirty="0" smtClean="0"/>
              <a:t>     </a:t>
            </a:r>
            <a:r>
              <a:rPr lang="ko-KR" altLang="ko-KR" sz="1300" dirty="0" smtClean="0"/>
              <a:t>회사 </a:t>
            </a:r>
            <a:r>
              <a:rPr lang="ko-KR" altLang="ko-KR" sz="1300" dirty="0"/>
              <a:t>실적이 안 좋은 상황에서 무상으로 주식을 주는</a:t>
            </a:r>
            <a:r>
              <a:rPr lang="en-US" altLang="ko-KR" sz="1300" dirty="0"/>
              <a:t> ‘</a:t>
            </a:r>
            <a:r>
              <a:rPr lang="ko-KR" altLang="ko-KR" sz="1300" dirty="0" err="1"/>
              <a:t>스톡그랜트</a:t>
            </a:r>
            <a:r>
              <a:rPr lang="en-US" altLang="ko-KR" sz="1300" dirty="0"/>
              <a:t>(stock grant)’ </a:t>
            </a:r>
            <a:r>
              <a:rPr lang="ko-KR" altLang="ko-KR" sz="1300" dirty="0"/>
              <a:t>제도를 전 직원이 </a:t>
            </a:r>
            <a:endParaRPr lang="en-US" altLang="ko-KR" sz="1300" dirty="0" smtClean="0"/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</a:t>
            </a:r>
            <a:r>
              <a:rPr lang="ko-KR" altLang="ko-KR" sz="1300" dirty="0" smtClean="0"/>
              <a:t>아닌 </a:t>
            </a:r>
            <a:r>
              <a:rPr lang="ko-KR" altLang="ko-KR" sz="1300" dirty="0"/>
              <a:t>일부 임원만 향유한 것에 대한 비판이 커지고 있음</a:t>
            </a:r>
            <a:r>
              <a:rPr lang="en-US" altLang="ko-KR" sz="1300" dirty="0" smtClean="0"/>
              <a:t>. (2023.04.20)</a:t>
            </a:r>
            <a:endParaRPr lang="ko-KR" altLang="ko-KR" sz="1300" dirty="0"/>
          </a:p>
          <a:p>
            <a:r>
              <a:rPr lang="en-US" altLang="ko-KR" sz="400" dirty="0" smtClean="0"/>
              <a:t>  </a:t>
            </a:r>
            <a:endParaRPr lang="en-US" altLang="ko-KR" sz="400" dirty="0"/>
          </a:p>
        </p:txBody>
      </p:sp>
      <p:sp>
        <p:nvSpPr>
          <p:cNvPr id="5" name="직사각형 4"/>
          <p:cNvSpPr/>
          <p:nvPr/>
        </p:nvSpPr>
        <p:spPr>
          <a:xfrm>
            <a:off x="848544" y="2996952"/>
            <a:ext cx="7992888" cy="3216265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400" dirty="0" smtClean="0"/>
              <a:t>   </a:t>
            </a:r>
            <a:endParaRPr lang="en-US" altLang="ko-KR" sz="400" dirty="0"/>
          </a:p>
          <a:p>
            <a:r>
              <a:rPr lang="ko-KR" altLang="en-US" sz="1300" dirty="0" smtClean="0"/>
              <a:t> ‘</a:t>
            </a:r>
            <a:r>
              <a:rPr lang="ko-KR" altLang="en-US" sz="1300" dirty="0"/>
              <a:t>주식을 부여한다’는 의미로 </a:t>
            </a:r>
            <a:endParaRPr lang="en-US" altLang="ko-KR" sz="1300" dirty="0" smtClean="0"/>
          </a:p>
          <a:p>
            <a:r>
              <a:rPr lang="ko-KR" altLang="en-US" sz="1300" dirty="0" smtClean="0"/>
              <a:t> 유능한 </a:t>
            </a:r>
            <a:r>
              <a:rPr lang="ko-KR" altLang="en-US" sz="1300" dirty="0"/>
              <a:t>인재를 영입하기 위해 회사 주식을 직접 무상으로 주는 인센티브 </a:t>
            </a:r>
            <a:r>
              <a:rPr lang="ko-KR" altLang="en-US" sz="1300" dirty="0" smtClean="0"/>
              <a:t>방식</a:t>
            </a:r>
            <a:endParaRPr lang="en-US" altLang="ko-KR" sz="1300" dirty="0" smtClean="0"/>
          </a:p>
          <a:p>
            <a:endParaRPr lang="en-US" altLang="ko-KR" sz="1300" dirty="0"/>
          </a:p>
          <a:p>
            <a:r>
              <a:rPr lang="ko-KR" altLang="en-US" sz="1300" dirty="0" smtClean="0"/>
              <a:t> 스톡옵션과 </a:t>
            </a:r>
            <a:r>
              <a:rPr lang="ko-KR" altLang="en-US" sz="1300" dirty="0"/>
              <a:t>달리 정관 변경 등 복잡한 절차를 거치지 않고 활용할 수 있다</a:t>
            </a:r>
            <a:r>
              <a:rPr lang="en-US" altLang="ko-KR" sz="1300" dirty="0"/>
              <a:t>. </a:t>
            </a:r>
            <a:endParaRPr lang="en-US" altLang="ko-KR" sz="1300" dirty="0" smtClean="0"/>
          </a:p>
          <a:p>
            <a:r>
              <a:rPr lang="ko-KR" altLang="en-US" sz="1300" dirty="0" smtClean="0"/>
              <a:t> 스톡옵션은 </a:t>
            </a:r>
            <a:r>
              <a:rPr lang="ko-KR" altLang="en-US" sz="1300" dirty="0"/>
              <a:t>일정 기간 후 주식으로 바꿀 수 있는 권리를 부여하는 것이기 때문에 현금화에 상당 기간이 </a:t>
            </a:r>
            <a:r>
              <a:rPr lang="ko-KR" altLang="en-US" sz="1300" dirty="0" smtClean="0"/>
              <a:t>  </a:t>
            </a:r>
            <a:endParaRPr lang="en-US" altLang="ko-KR" sz="1300" dirty="0" smtClean="0"/>
          </a:p>
          <a:p>
            <a:r>
              <a:rPr lang="en-US" altLang="ko-KR" sz="1300" dirty="0"/>
              <a:t> </a:t>
            </a:r>
            <a:r>
              <a:rPr lang="ko-KR" altLang="en-US" sz="1300" dirty="0" smtClean="0"/>
              <a:t>필요하고 </a:t>
            </a:r>
            <a:r>
              <a:rPr lang="ko-KR" altLang="en-US" sz="1300" dirty="0"/>
              <a:t>미래의 주식가치가 불확실하며</a:t>
            </a:r>
            <a:r>
              <a:rPr lang="en-US" altLang="ko-KR" sz="1300" dirty="0"/>
              <a:t>, </a:t>
            </a:r>
            <a:r>
              <a:rPr lang="ko-KR" altLang="en-US" sz="1300" dirty="0"/>
              <a:t>경영 상태가 나빠지거나 대규모 유무상 증자를 하면 </a:t>
            </a:r>
            <a:endParaRPr lang="en-US" altLang="ko-KR" sz="1300" dirty="0" smtClean="0"/>
          </a:p>
          <a:p>
            <a:r>
              <a:rPr lang="ko-KR" altLang="en-US" sz="1300" dirty="0" smtClean="0"/>
              <a:t> 주식 </a:t>
            </a:r>
            <a:r>
              <a:rPr lang="ko-KR" altLang="en-US" sz="1300" dirty="0"/>
              <a:t>가치의 하락이 불가피하다는 단점이 있다</a:t>
            </a:r>
            <a:r>
              <a:rPr lang="en-US" altLang="ko-KR" sz="1300" dirty="0"/>
              <a:t>.</a:t>
            </a:r>
            <a:r>
              <a:rPr lang="ko-KR" altLang="en-US" sz="1300" dirty="0"/>
              <a:t/>
            </a:r>
            <a:br>
              <a:rPr lang="ko-KR" altLang="en-US" sz="1300" dirty="0"/>
            </a:br>
            <a:r>
              <a:rPr lang="ko-KR" altLang="en-US" sz="1300" dirty="0"/>
              <a:t/>
            </a:r>
            <a:br>
              <a:rPr lang="ko-KR" altLang="en-US" sz="1300" dirty="0"/>
            </a:br>
            <a:r>
              <a:rPr lang="ko-KR" altLang="en-US" sz="1300" dirty="0" smtClean="0"/>
              <a:t> 반면에 </a:t>
            </a:r>
            <a:r>
              <a:rPr lang="ko-KR" altLang="en-US" sz="1300" dirty="0" err="1"/>
              <a:t>스톡그랜트는</a:t>
            </a:r>
            <a:r>
              <a:rPr lang="ko-KR" altLang="en-US" sz="1300" dirty="0"/>
              <a:t> 현재 회사가 보유하고 있는 주식을 직접 받기 때문에 자신의 몸값을 확실하게 </a:t>
            </a:r>
            <a:endParaRPr lang="en-US" altLang="ko-KR" sz="1300" dirty="0" smtClean="0"/>
          </a:p>
          <a:p>
            <a:r>
              <a:rPr lang="ko-KR" altLang="en-US" sz="1300" dirty="0" smtClean="0"/>
              <a:t> 보장받을 </a:t>
            </a:r>
            <a:r>
              <a:rPr lang="ko-KR" altLang="en-US" sz="1300" dirty="0"/>
              <a:t>수 있으며 즉시 현금으로 교환할 수 있는 장점을 가지고 있다</a:t>
            </a:r>
            <a:r>
              <a:rPr lang="en-US" altLang="ko-KR" sz="1300" dirty="0"/>
              <a:t>. </a:t>
            </a:r>
            <a:endParaRPr lang="en-US" altLang="ko-KR" sz="1300" dirty="0" smtClean="0"/>
          </a:p>
          <a:p>
            <a:r>
              <a:rPr lang="ko-KR" altLang="en-US" sz="1300" dirty="0" smtClean="0"/>
              <a:t> 코스닥시장이 </a:t>
            </a:r>
            <a:r>
              <a:rPr lang="ko-KR" altLang="en-US" sz="1300" dirty="0"/>
              <a:t>침체에 빠지면서 미래의 기대수익인 스톡옵션에 대한 매력이 줄어들어 </a:t>
            </a:r>
            <a:r>
              <a:rPr lang="ko-KR" altLang="en-US" sz="1300" dirty="0" err="1"/>
              <a:t>스톡그랜트를</a:t>
            </a:r>
            <a:r>
              <a:rPr lang="ko-KR" altLang="en-US" sz="1300" dirty="0"/>
              <a:t> </a:t>
            </a:r>
            <a:endParaRPr lang="en-US" altLang="ko-KR" sz="1300" dirty="0" smtClean="0"/>
          </a:p>
          <a:p>
            <a:r>
              <a:rPr lang="ko-KR" altLang="en-US" sz="1300" dirty="0" smtClean="0"/>
              <a:t> 도입하는 </a:t>
            </a:r>
            <a:r>
              <a:rPr lang="ko-KR" altLang="en-US" sz="1300" dirty="0"/>
              <a:t>업체가 늘고 있다</a:t>
            </a:r>
            <a:r>
              <a:rPr lang="en-US" altLang="ko-KR" sz="1300" dirty="0"/>
              <a:t>. </a:t>
            </a:r>
            <a:endParaRPr lang="en-US" altLang="ko-KR" sz="1300" dirty="0" smtClean="0"/>
          </a:p>
          <a:p>
            <a:endParaRPr lang="en-US" altLang="ko-KR" sz="1300" dirty="0"/>
          </a:p>
          <a:p>
            <a:r>
              <a:rPr lang="ko-KR" altLang="en-US" sz="1300" dirty="0" smtClean="0"/>
              <a:t> 초기에는 </a:t>
            </a:r>
            <a:r>
              <a:rPr lang="ko-KR" altLang="en-US" sz="1300" dirty="0"/>
              <a:t>벤처비즈니스에서만 볼 수 있었지만 최근에는 일부 대기업에서도 우수 인력을 끌어들이기 </a:t>
            </a:r>
            <a:endParaRPr lang="en-US" altLang="ko-KR" sz="1300" dirty="0" smtClean="0"/>
          </a:p>
          <a:p>
            <a:r>
              <a:rPr lang="en-US" altLang="ko-KR" sz="1300" dirty="0"/>
              <a:t> </a:t>
            </a:r>
            <a:r>
              <a:rPr lang="ko-KR" altLang="en-US" sz="1300" dirty="0" smtClean="0"/>
              <a:t>위해 </a:t>
            </a:r>
            <a:r>
              <a:rPr lang="ko-KR" altLang="en-US" sz="1300" dirty="0" err="1"/>
              <a:t>스톡그랜트를</a:t>
            </a:r>
            <a:r>
              <a:rPr lang="ko-KR" altLang="en-US" sz="1300" dirty="0"/>
              <a:t> 제시하고 있다</a:t>
            </a:r>
            <a:r>
              <a:rPr lang="en-US" altLang="ko-KR" sz="1300" dirty="0" smtClean="0"/>
              <a:t>.</a:t>
            </a:r>
          </a:p>
          <a:p>
            <a:r>
              <a:rPr lang="en-US" altLang="ko-KR" sz="400" dirty="0"/>
              <a:t> </a:t>
            </a:r>
            <a:r>
              <a:rPr lang="en-US" altLang="ko-KR" sz="400" dirty="0" smtClean="0"/>
              <a:t>  </a:t>
            </a:r>
            <a:endParaRPr lang="en-US" altLang="ko-KR" sz="400" dirty="0"/>
          </a:p>
        </p:txBody>
      </p:sp>
    </p:spTree>
    <p:extLst>
      <p:ext uri="{BB962C8B-B14F-4D97-AF65-F5344CB8AC3E}">
        <p14:creationId xmlns:p14="http://schemas.microsoft.com/office/powerpoint/2010/main" val="16003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59568" y="-99392"/>
            <a:ext cx="10225136" cy="122413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스타트업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투자 용어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000" b="1" dirty="0" smtClean="0"/>
              <a:t>상환전환우선주 </a:t>
            </a:r>
            <a:r>
              <a:rPr lang="en-US" altLang="ko-KR" sz="2000" b="1" dirty="0" smtClean="0"/>
              <a:t>(RCPS)</a:t>
            </a:r>
            <a:r>
              <a:rPr lang="ko-KR" altLang="en-US" sz="2000" b="1" dirty="0" smtClean="0"/>
              <a:t> 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 smtClean="0"/>
              <a:t>(Redeemable</a:t>
            </a:r>
            <a:r>
              <a:rPr lang="en-US" altLang="ko-KR" sz="2000" b="1" dirty="0"/>
              <a:t> </a:t>
            </a:r>
            <a:r>
              <a:rPr lang="en-US" altLang="ko-KR" sz="2000" b="1" dirty="0" smtClean="0"/>
              <a:t>Convertible</a:t>
            </a:r>
            <a:r>
              <a:rPr lang="en-US" altLang="ko-KR" sz="2000" b="1" dirty="0"/>
              <a:t> </a:t>
            </a:r>
            <a:r>
              <a:rPr lang="en-US" altLang="ko-KR" sz="2000" b="1" dirty="0" smtClean="0"/>
              <a:t>Preference</a:t>
            </a:r>
            <a:r>
              <a:rPr lang="en-US" altLang="ko-KR" sz="2000" b="1" dirty="0"/>
              <a:t> S</a:t>
            </a:r>
            <a:r>
              <a:rPr lang="en-US" altLang="ko-KR" sz="2000" b="1" dirty="0" smtClean="0"/>
              <a:t>hares) (12/12)</a:t>
            </a:r>
            <a:endParaRPr lang="en-US" altLang="ko-KR" sz="2000" b="1" dirty="0"/>
          </a:p>
        </p:txBody>
      </p:sp>
      <p:sp>
        <p:nvSpPr>
          <p:cNvPr id="2" name="직사각형 1"/>
          <p:cNvSpPr/>
          <p:nvPr/>
        </p:nvSpPr>
        <p:spPr>
          <a:xfrm>
            <a:off x="920552" y="1495524"/>
            <a:ext cx="7992888" cy="207749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600" dirty="0" smtClean="0"/>
              <a:t>  </a:t>
            </a:r>
            <a:endParaRPr lang="en-US" altLang="ko-KR" sz="600" dirty="0" smtClean="0"/>
          </a:p>
          <a:p>
            <a:r>
              <a:rPr lang="ko-KR" altLang="en-US" sz="1300" dirty="0" smtClean="0"/>
              <a:t> 채권처럼 </a:t>
            </a:r>
            <a:r>
              <a:rPr lang="ko-KR" altLang="en-US" sz="1300" dirty="0"/>
              <a:t>만기 때 </a:t>
            </a:r>
            <a:r>
              <a:rPr lang="ko-KR" altLang="en-US" sz="1300" dirty="0" err="1"/>
              <a:t>투자금</a:t>
            </a:r>
            <a:r>
              <a:rPr lang="ko-KR" altLang="en-US" sz="1300" dirty="0"/>
              <a:t> 상환을 요청할 수 있는 상환권과 우선주를 </a:t>
            </a:r>
            <a:r>
              <a:rPr lang="ko-KR" altLang="en-US" sz="1300" dirty="0" err="1"/>
              <a:t>보통주로</a:t>
            </a:r>
            <a:r>
              <a:rPr lang="ko-KR" altLang="en-US" sz="1300" dirty="0"/>
              <a:t> 전환할 수 있는 전환권</a:t>
            </a:r>
            <a:r>
              <a:rPr lang="en-US" altLang="ko-KR" sz="1300" dirty="0"/>
              <a:t>, </a:t>
            </a:r>
            <a:endParaRPr lang="en-US" altLang="ko-KR" sz="1300" dirty="0" smtClean="0"/>
          </a:p>
          <a:p>
            <a:r>
              <a:rPr lang="ko-KR" altLang="en-US" sz="1300" dirty="0" smtClean="0"/>
              <a:t> 회사 </a:t>
            </a:r>
            <a:r>
              <a:rPr lang="ko-KR" altLang="en-US" sz="1300" dirty="0"/>
              <a:t>청산이나 인수합병</a:t>
            </a:r>
            <a:r>
              <a:rPr lang="en-US" altLang="ko-KR" sz="1300" dirty="0"/>
              <a:t>(M&amp;A) </a:t>
            </a:r>
            <a:r>
              <a:rPr lang="ko-KR" altLang="en-US" sz="1300" dirty="0"/>
              <a:t>시 잔여재산이나 매각대금 분배에 보통주보다 유리한 권리를 가지는 </a:t>
            </a:r>
            <a:endParaRPr lang="en-US" altLang="ko-KR" sz="1300" dirty="0" smtClean="0"/>
          </a:p>
          <a:p>
            <a:r>
              <a:rPr lang="ko-KR" altLang="en-US" sz="1300" dirty="0" smtClean="0"/>
              <a:t> 우선권을 </a:t>
            </a:r>
            <a:r>
              <a:rPr lang="ko-KR" altLang="en-US" sz="1300" dirty="0"/>
              <a:t>가지고 있는 ‘종류주식</a:t>
            </a:r>
            <a:r>
              <a:rPr lang="en-US" altLang="ko-KR" sz="1300" dirty="0"/>
              <a:t>(</a:t>
            </a:r>
            <a:r>
              <a:rPr lang="ko-KR" altLang="en-US" sz="1300" dirty="0" err="1"/>
              <a:t>보통주와</a:t>
            </a:r>
            <a:r>
              <a:rPr lang="ko-KR" altLang="en-US" sz="1300" dirty="0"/>
              <a:t> 다른 주식</a:t>
            </a:r>
            <a:r>
              <a:rPr lang="en-US" altLang="ko-KR" sz="1300" dirty="0"/>
              <a:t>)’</a:t>
            </a:r>
            <a:r>
              <a:rPr lang="ko-KR" altLang="en-US" sz="1300" dirty="0"/>
              <a:t>이다</a:t>
            </a:r>
          </a:p>
          <a:p>
            <a:endParaRPr lang="en-US" altLang="ko-KR" sz="1300" dirty="0" smtClean="0"/>
          </a:p>
          <a:p>
            <a:r>
              <a:rPr lang="ko-KR" altLang="en-US" sz="1300" dirty="0" smtClean="0"/>
              <a:t> 국제회계기준</a:t>
            </a:r>
            <a:r>
              <a:rPr lang="en-US" altLang="ko-KR" sz="1300" dirty="0"/>
              <a:t>(IFRS)</a:t>
            </a:r>
            <a:r>
              <a:rPr lang="ko-KR" altLang="en-US" sz="1300" dirty="0"/>
              <a:t>상 부채로 분류되지만 회사가 상환권을 가지면 자본으로 인정받을 수 있다</a:t>
            </a:r>
            <a:r>
              <a:rPr lang="en-US" altLang="ko-KR" sz="1300" dirty="0"/>
              <a:t>.</a:t>
            </a:r>
            <a:br>
              <a:rPr lang="en-US" altLang="ko-KR" sz="1300" dirty="0"/>
            </a:br>
            <a:endParaRPr lang="en-US" altLang="ko-KR" sz="1300" dirty="0" smtClean="0"/>
          </a:p>
          <a:p>
            <a:r>
              <a:rPr lang="ko-KR" altLang="en-US" sz="1300" dirty="0" smtClean="0"/>
              <a:t> 회사채 이자보다 </a:t>
            </a:r>
            <a:r>
              <a:rPr lang="ko-KR" altLang="en-US" sz="1300" dirty="0"/>
              <a:t>높은 배당수익률을 약속하는 경우가 많다</a:t>
            </a:r>
            <a:r>
              <a:rPr lang="en-US" altLang="ko-KR" sz="1300" dirty="0"/>
              <a:t>. </a:t>
            </a:r>
            <a:endParaRPr lang="en-US" altLang="ko-KR" sz="1300" dirty="0" smtClean="0"/>
          </a:p>
          <a:p>
            <a:endParaRPr lang="en-US" altLang="ko-KR" sz="1300" dirty="0"/>
          </a:p>
          <a:p>
            <a:r>
              <a:rPr lang="ko-KR" altLang="en-US" sz="1300" dirty="0" smtClean="0"/>
              <a:t> 주가가 </a:t>
            </a:r>
            <a:r>
              <a:rPr lang="ko-KR" altLang="en-US" sz="1300" dirty="0"/>
              <a:t>오르면 </a:t>
            </a:r>
            <a:r>
              <a:rPr lang="ko-KR" altLang="en-US" sz="1300" dirty="0" err="1"/>
              <a:t>보통주로</a:t>
            </a:r>
            <a:r>
              <a:rPr lang="ko-KR" altLang="en-US" sz="1300" dirty="0"/>
              <a:t> 전환해 차익을 챙길 수 있어 기본적으로 투자자에게 유리한 편이다</a:t>
            </a:r>
            <a:r>
              <a:rPr lang="en-US" altLang="ko-KR" sz="1300" dirty="0" smtClean="0"/>
              <a:t>.</a:t>
            </a:r>
          </a:p>
          <a:p>
            <a:r>
              <a:rPr lang="en-US" altLang="ko-KR" sz="600" dirty="0"/>
              <a:t> </a:t>
            </a:r>
            <a:r>
              <a:rPr lang="en-US" altLang="ko-KR" sz="600" dirty="0" smtClean="0"/>
              <a:t> </a:t>
            </a:r>
            <a:endParaRPr lang="en-US" altLang="ko-KR" sz="600" dirty="0"/>
          </a:p>
        </p:txBody>
      </p:sp>
    </p:spTree>
    <p:extLst>
      <p:ext uri="{BB962C8B-B14F-4D97-AF65-F5344CB8AC3E}">
        <p14:creationId xmlns:p14="http://schemas.microsoft.com/office/powerpoint/2010/main" val="162282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직사각형 116"/>
          <p:cNvSpPr/>
          <p:nvPr/>
        </p:nvSpPr>
        <p:spPr>
          <a:xfrm>
            <a:off x="-159568" y="-99392"/>
            <a:ext cx="10225136" cy="4320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64568" y="1340768"/>
            <a:ext cx="7488832" cy="1384995"/>
          </a:xfrm>
          <a:prstGeom prst="rect">
            <a:avLst/>
          </a:prstGeom>
          <a:solidFill>
            <a:srgbClr val="00206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altLang="ko-KR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    </a:t>
            </a:r>
          </a:p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이문영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Profiles</a:t>
            </a:r>
          </a:p>
          <a:p>
            <a:pPr algn="ctr"/>
            <a:endParaRPr lang="en-US" altLang="ko-KR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en-US" altLang="ko-KR" sz="400" b="1" dirty="0">
                <a:solidFill>
                  <a:schemeClr val="bg1"/>
                </a:solidFill>
              </a:rPr>
              <a:t> </a:t>
            </a:r>
            <a:r>
              <a:rPr lang="en-US" altLang="ko-KR" sz="400" b="1" dirty="0" smtClean="0">
                <a:solidFill>
                  <a:schemeClr val="bg1"/>
                </a:solidFill>
              </a:rPr>
              <a:t> </a:t>
            </a:r>
            <a:endParaRPr lang="ko-KR" altLang="en-US" sz="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82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59568" y="-99392"/>
            <a:ext cx="10225136" cy="4320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548680"/>
            <a:ext cx="8064896" cy="5843556"/>
          </a:xfrm>
          <a:prstGeom prst="rect">
            <a:avLst/>
          </a:prstGeom>
        </p:spPr>
        <p:txBody>
          <a:bodyPr wrap="square" lIns="87282" tIns="43641" rIns="87282" bIns="43641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&lt;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이 문영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&gt;</a:t>
            </a: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㈜대우 해외수출부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데이콤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사업기획 팀장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Datacraft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Korea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대표이사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/ </a:t>
            </a:r>
            <a:r>
              <a:rPr lang="en-US" altLang="ko-KR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Datacraft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Asia Regional Director 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DMX Technologies Asia Group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회장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Polaris Partners Asia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대표이사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Tobesoft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대표이사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이크럭스벤처파트너스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회장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현재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  <a:p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MOZOX Asia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회장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현재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  <a:p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Constellation / Aquila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한국 투자 고문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현재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성균관대학교 전기공학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경제대학원 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서울대학교 경영대학원 최고경영자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고려대학교 정보대학 컴퓨터학과 교수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고려대학교 청년창업지원단 위원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고려대학교 블록체인 연구소 교수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한국블록체인학회 자문위원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정보통신산업진흥원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(NIPA)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평가위원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한국외국기업협회 부회장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                 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hlinkClick r:id="rId2"/>
              </a:rPr>
              <a:t>mylee0001@korea.ac.kr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/ 010-8708-8274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52" y="836712"/>
            <a:ext cx="2448272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66</a:t>
            </a:fld>
            <a:endParaRPr lang="ko-KR" altLang="en-US">
              <a:uFillTx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68" y="3645024"/>
            <a:ext cx="1872208" cy="2088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57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59568" y="-99392"/>
            <a:ext cx="10225136" cy="4320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32520" y="620688"/>
            <a:ext cx="856895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1987 ~ 1991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㈜대우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유럽 수출부</a:t>
            </a:r>
            <a:endParaRPr lang="en-US" altLang="ko-KR" sz="2000" b="1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1991 ~ 1998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: </a:t>
            </a:r>
            <a:r>
              <a:rPr lang="ko-KR" altLang="en-US" sz="2000" b="1" dirty="0" err="1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데이콤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현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LGU+)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en-US" altLang="ko-KR" sz="2000" b="1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@ 1993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~ 1994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데이콤의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러시아 시내통신 합작사업 초대 부사장으로 파견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-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합작사 주주들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-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러시아 중학교 학생들의 한국어 수업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@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사업 기획 팀장으로 활동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신사업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성장 발굴 기획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67</a:t>
            </a:fld>
            <a:endParaRPr lang="ko-KR" altLang="en-US">
              <a:uFillTx/>
            </a:endParaRPr>
          </a:p>
        </p:txBody>
      </p:sp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0" y="3356992"/>
            <a:ext cx="2520280" cy="2428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48" y="3356992"/>
            <a:ext cx="2448272" cy="2428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92" y="3360902"/>
            <a:ext cx="2451424" cy="24443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90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59568" y="-99392"/>
            <a:ext cx="10225136" cy="4320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32520" y="620688"/>
            <a:ext cx="878497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solidFill>
                  <a:srgbClr val="00206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1999 ~ 2003</a:t>
            </a:r>
            <a:r>
              <a:rPr lang="ko-KR" altLang="en-US" sz="2000" b="1" dirty="0" smtClean="0">
                <a:solidFill>
                  <a:srgbClr val="00206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000" b="1" dirty="0" smtClean="0">
                <a:solidFill>
                  <a:srgbClr val="00206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: Data Craft Asia</a:t>
            </a:r>
            <a:r>
              <a:rPr lang="ko-KR" altLang="en-US" sz="2000" b="1" dirty="0" smtClean="0">
                <a:solidFill>
                  <a:srgbClr val="00206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sz="2000" b="1" dirty="0" smtClean="0">
                <a:solidFill>
                  <a:srgbClr val="00206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M&amp;A</a:t>
            </a:r>
          </a:p>
          <a:p>
            <a:endParaRPr lang="en-US" altLang="ko-KR" sz="2400" b="1" dirty="0" smtClean="0">
              <a:solidFill>
                <a:srgbClr val="FF0000"/>
              </a:solidFill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@ 1998</a:t>
            </a:r>
            <a:r>
              <a:rPr lang="ko-KR" altLang="en-US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년 말 국내 중소기업에 투자</a:t>
            </a:r>
            <a:r>
              <a:rPr lang="en-US" altLang="ko-KR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주주 겸 </a:t>
            </a:r>
            <a:r>
              <a:rPr lang="en-US" altLang="ko-KR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CEO</a:t>
            </a:r>
            <a:r>
              <a:rPr lang="ko-KR" altLang="en-US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로 사업 시작</a:t>
            </a:r>
            <a:endParaRPr lang="en-US" altLang="ko-KR" sz="1400" b="1" dirty="0" smtClean="0">
              <a:ea typeface="맑은 고딕" panose="020B0503020000020004" pitchFamily="50" charset="-127"/>
              <a:cs typeface="함초롬돋움" panose="020B0604000101010101" pitchFamily="50" charset="-127"/>
              <a:sym typeface="Wingdings" panose="05000000000000000000" pitchFamily="2" charset="2"/>
            </a:endParaRPr>
          </a:p>
          <a:p>
            <a:endParaRPr lang="en-US" altLang="ko-KR" sz="1400" b="1" dirty="0" smtClean="0">
              <a:ea typeface="맑은 고딕" panose="020B0503020000020004" pitchFamily="50" charset="-127"/>
              <a:cs typeface="함초롬돋움" panose="020B0604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400" b="1" dirty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    @ 1999</a:t>
            </a:r>
            <a:r>
              <a:rPr lang="ko-KR" altLang="en-US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년 </a:t>
            </a:r>
            <a:r>
              <a:rPr lang="en-US" altLang="ko-KR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월 </a:t>
            </a:r>
            <a:r>
              <a:rPr lang="ko-KR" altLang="en-US" sz="1400" b="1" dirty="0" err="1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싱가폴</a:t>
            </a:r>
            <a:r>
              <a:rPr lang="ko-KR" altLang="en-US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상장사인 </a:t>
            </a:r>
            <a:r>
              <a:rPr lang="en-US" altLang="ko-KR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Data Craft Asia</a:t>
            </a:r>
            <a:r>
              <a:rPr lang="ko-KR" altLang="en-US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와 </a:t>
            </a:r>
            <a:r>
              <a:rPr lang="en-US" altLang="ko-KR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M&amp;A</a:t>
            </a:r>
          </a:p>
          <a:p>
            <a:r>
              <a:rPr lang="en-US" altLang="ko-KR" sz="800" b="1" dirty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800" b="1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</a:t>
            </a:r>
          </a:p>
          <a:p>
            <a:r>
              <a:rPr lang="en-US" altLang="ko-KR" sz="1400" dirty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        - </a:t>
            </a:r>
            <a:r>
              <a:rPr lang="ko-KR" altLang="en-US" sz="1400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아시아 </a:t>
            </a:r>
            <a:r>
              <a:rPr lang="en-US" altLang="ko-KR" sz="1400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13</a:t>
            </a:r>
            <a:r>
              <a:rPr lang="ko-KR" altLang="en-US" sz="1400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개 국가에서 활동 </a:t>
            </a:r>
            <a:endParaRPr lang="en-US" altLang="ko-KR" sz="1400" dirty="0" smtClean="0">
              <a:ea typeface="맑은 고딕" panose="020B0503020000020004" pitchFamily="50" charset="-127"/>
              <a:cs typeface="함초롬돋움" panose="020B0604000101010101" pitchFamily="50" charset="-127"/>
              <a:sym typeface="Wingdings" panose="05000000000000000000" pitchFamily="2" charset="2"/>
            </a:endParaRPr>
          </a:p>
          <a:p>
            <a:r>
              <a:rPr lang="ko-KR" altLang="en-US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</a:t>
            </a:r>
            <a:endParaRPr lang="en-US" altLang="ko-KR" sz="1400" b="1" dirty="0" smtClean="0">
              <a:ea typeface="맑은 고딕" panose="020B0503020000020004" pitchFamily="50" charset="-127"/>
              <a:cs typeface="함초롬돋움" panose="020B0604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400" b="1" dirty="0"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</a:rPr>
              <a:t>     @ 1999 ~ 2003</a:t>
            </a:r>
            <a:r>
              <a:rPr lang="ko-KR" altLang="en-US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</a:rPr>
              <a:t>: Data Craft Korea CEO </a:t>
            </a:r>
          </a:p>
          <a:p>
            <a:r>
              <a:rPr lang="en-US" altLang="ko-KR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   </a:t>
            </a:r>
          </a:p>
          <a:p>
            <a:r>
              <a:rPr lang="en-US" altLang="ko-KR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     @ 2002 ~ 2003</a:t>
            </a:r>
            <a:r>
              <a:rPr lang="ko-KR" altLang="en-US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년 </a:t>
            </a:r>
            <a:r>
              <a:rPr lang="en-US" altLang="ko-KR" sz="1400" b="1" dirty="0" smtClean="0"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: Data Craft Asia, Regional Director</a:t>
            </a:r>
            <a:endParaRPr lang="en-US" altLang="ko-KR" sz="1400" b="1" dirty="0" smtClean="0"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1" y="4523952"/>
            <a:ext cx="2808311" cy="2016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1" y="1484784"/>
            <a:ext cx="2808311" cy="2880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3573016"/>
            <a:ext cx="4302238" cy="232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73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59568" y="-99392"/>
            <a:ext cx="10225136" cy="4320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32520" y="620688"/>
            <a:ext cx="87849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solidFill>
                  <a:srgbClr val="00206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1999 ~ 2003</a:t>
            </a:r>
            <a:r>
              <a:rPr lang="ko-KR" altLang="en-US" sz="2000" b="1" dirty="0" smtClean="0">
                <a:solidFill>
                  <a:srgbClr val="00206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000" b="1" dirty="0" smtClean="0">
                <a:solidFill>
                  <a:srgbClr val="00206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: Data Craft Asia</a:t>
            </a:r>
            <a:r>
              <a:rPr lang="ko-KR" altLang="en-US" sz="2000" b="1" dirty="0" smtClean="0">
                <a:solidFill>
                  <a:srgbClr val="00206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sz="2000" b="1" dirty="0" smtClean="0">
                <a:solidFill>
                  <a:srgbClr val="002060"/>
                </a:solidFill>
                <a:ea typeface="함초롬돋움" panose="020B0604000101010101" pitchFamily="50" charset="-127"/>
                <a:cs typeface="함초롬돋움" panose="020B0604000101010101" pitchFamily="50" charset="-127"/>
              </a:rPr>
              <a:t>M&amp;A</a:t>
            </a:r>
          </a:p>
          <a:p>
            <a:endParaRPr lang="en-US" altLang="ko-KR" sz="2400" b="1" dirty="0" smtClean="0">
              <a:solidFill>
                <a:srgbClr val="FF0000"/>
              </a:solidFill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-231576" y="5813820"/>
            <a:ext cx="2311400" cy="340095"/>
          </a:xfrm>
        </p:spPr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69</a:t>
            </a:fld>
            <a:endParaRPr lang="ko-KR" altLang="en-US">
              <a:uFillTx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4119735"/>
            <a:ext cx="2664296" cy="20121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1484784"/>
            <a:ext cx="2736304" cy="2232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556" y="1484784"/>
            <a:ext cx="2938388" cy="2232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556" y="4119736"/>
            <a:ext cx="2938388" cy="20121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39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4488" y="1268760"/>
            <a:ext cx="871296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      @ 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학습 진행 </a:t>
            </a:r>
            <a:r>
              <a:rPr lang="en-US" altLang="ko-KR" sz="1300" b="1" dirty="0" smtClean="0"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sz="1300" b="1" dirty="0" smtClean="0">
                <a:latin typeface="+mn-ea"/>
                <a:cs typeface="함초롬돋움" panose="020B0604000101010101" pitchFamily="50" charset="-127"/>
              </a:rPr>
              <a:t>사업계획서 작성을 통한 실제 창업에 대한 이해</a:t>
            </a:r>
            <a:r>
              <a:rPr lang="en-US" altLang="ko-KR" sz="600" b="1" dirty="0" smtClean="0">
                <a:latin typeface="+mn-ea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  </a:t>
            </a:r>
            <a:endParaRPr lang="en-US" altLang="ko-KR" b="1" dirty="0">
              <a:solidFill>
                <a:srgbClr val="002060"/>
              </a:solidFill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300" b="1" dirty="0" smtClean="0">
                <a:latin typeface="+mn-ea"/>
              </a:rPr>
              <a:t>      @ </a:t>
            </a:r>
            <a:r>
              <a:rPr lang="ko-KR" altLang="ko-KR" sz="1300" b="1" dirty="0" smtClean="0">
                <a:latin typeface="+mn-ea"/>
              </a:rPr>
              <a:t>새로운</a:t>
            </a:r>
            <a:r>
              <a:rPr lang="en-US" altLang="ko-KR" sz="1300" b="1" dirty="0" smtClean="0">
                <a:latin typeface="+mn-ea"/>
              </a:rPr>
              <a:t> </a:t>
            </a:r>
            <a:r>
              <a:rPr lang="ko-KR" altLang="ko-KR" sz="1300" b="1" dirty="0" err="1" smtClean="0">
                <a:latin typeface="+mn-ea"/>
              </a:rPr>
              <a:t>컨셉의</a:t>
            </a:r>
            <a:r>
              <a:rPr lang="en-US" altLang="ko-KR" sz="1300" b="1" dirty="0" smtClean="0">
                <a:latin typeface="+mn-ea"/>
              </a:rPr>
              <a:t> </a:t>
            </a:r>
            <a:r>
              <a:rPr lang="ko-KR" altLang="en-US" sz="1300" b="1" dirty="0" smtClean="0">
                <a:latin typeface="+mn-ea"/>
              </a:rPr>
              <a:t>사업계획서 작성</a:t>
            </a:r>
            <a:r>
              <a:rPr lang="en-US" altLang="ko-KR" sz="1300" b="1" dirty="0" smtClean="0">
                <a:latin typeface="+mn-ea"/>
              </a:rPr>
              <a:t> : </a:t>
            </a:r>
            <a:r>
              <a:rPr lang="ko-KR" altLang="en-US" sz="1300" b="1" dirty="0" smtClean="0">
                <a:latin typeface="+mn-ea"/>
              </a:rPr>
              <a:t>최종 목표는 창업</a:t>
            </a:r>
            <a:endParaRPr lang="en-US" altLang="ko-KR" sz="1300" b="1" dirty="0" smtClean="0">
              <a:latin typeface="+mn-ea"/>
            </a:endParaRPr>
          </a:p>
          <a:p>
            <a:r>
              <a:rPr lang="en-US" altLang="ko-KR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 </a:t>
            </a:r>
            <a:endParaRPr lang="en-US" altLang="ko-KR" sz="800" dirty="0">
              <a:latin typeface="+mn-ea"/>
            </a:endParaRPr>
          </a:p>
          <a:p>
            <a:r>
              <a:rPr lang="en-US" altLang="ko-KR" sz="1300" dirty="0">
                <a:latin typeface="+mn-ea"/>
              </a:rPr>
              <a:t> </a:t>
            </a:r>
            <a:r>
              <a:rPr lang="en-US" altLang="ko-KR" sz="1300" dirty="0" smtClean="0">
                <a:latin typeface="+mn-ea"/>
              </a:rPr>
              <a:t>         - </a:t>
            </a:r>
            <a:r>
              <a:rPr lang="ko-KR" altLang="ko-KR" sz="1300" dirty="0" smtClean="0">
                <a:latin typeface="+mn-ea"/>
              </a:rPr>
              <a:t>여러분이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ko-KR" sz="1300" dirty="0" smtClean="0">
                <a:latin typeface="+mn-ea"/>
              </a:rPr>
              <a:t>수업을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ko-KR" sz="1300" dirty="0" smtClean="0">
                <a:latin typeface="+mn-ea"/>
              </a:rPr>
              <a:t>통해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ko-KR" sz="1300" dirty="0" smtClean="0">
                <a:latin typeface="+mn-ea"/>
              </a:rPr>
              <a:t>배우고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ko-KR" sz="1300" dirty="0" smtClean="0">
                <a:latin typeface="+mn-ea"/>
              </a:rPr>
              <a:t>싶은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ko-KR" sz="1300" dirty="0" smtClean="0">
                <a:latin typeface="+mn-ea"/>
              </a:rPr>
              <a:t>관심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en-US" sz="1300" dirty="0" smtClean="0">
                <a:latin typeface="+mn-ea"/>
              </a:rPr>
              <a:t>사업은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ko-KR" sz="1300" dirty="0" smtClean="0">
                <a:latin typeface="+mn-ea"/>
              </a:rPr>
              <a:t>무엇입니까</a:t>
            </a:r>
            <a:r>
              <a:rPr lang="en-US" altLang="ko-KR" sz="1300" dirty="0" smtClean="0">
                <a:latin typeface="+mn-ea"/>
              </a:rPr>
              <a:t>?</a:t>
            </a:r>
          </a:p>
          <a:p>
            <a:r>
              <a:rPr lang="en-US" altLang="ko-KR" sz="600" dirty="0">
                <a:latin typeface="+mn-ea"/>
              </a:rPr>
              <a:t> </a:t>
            </a:r>
            <a:r>
              <a:rPr lang="en-US" altLang="ko-KR" sz="600" dirty="0" smtClean="0">
                <a:latin typeface="+mn-ea"/>
              </a:rPr>
              <a:t> </a:t>
            </a:r>
          </a:p>
          <a:p>
            <a:r>
              <a:rPr lang="en-US" altLang="ko-KR" sz="1300" dirty="0">
                <a:latin typeface="+mn-ea"/>
              </a:rPr>
              <a:t> </a:t>
            </a:r>
            <a:r>
              <a:rPr lang="en-US" altLang="ko-KR" sz="1300" dirty="0" smtClean="0">
                <a:latin typeface="+mn-ea"/>
              </a:rPr>
              <a:t>         - </a:t>
            </a:r>
            <a:r>
              <a:rPr lang="ko-KR" altLang="ko-KR" sz="1300" dirty="0" smtClean="0">
                <a:latin typeface="+mn-ea"/>
              </a:rPr>
              <a:t>어떤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ko-KR" sz="1300" dirty="0" smtClean="0">
                <a:latin typeface="+mn-ea"/>
              </a:rPr>
              <a:t>것을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ko-KR" sz="1300" dirty="0" smtClean="0">
                <a:latin typeface="+mn-ea"/>
              </a:rPr>
              <a:t>알고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ko-KR" sz="1300" dirty="0" smtClean="0">
                <a:latin typeface="+mn-ea"/>
              </a:rPr>
              <a:t>싶나요</a:t>
            </a:r>
            <a:r>
              <a:rPr lang="en-US" altLang="ko-KR" sz="1300" dirty="0" smtClean="0">
                <a:latin typeface="+mn-ea"/>
              </a:rPr>
              <a:t>?</a:t>
            </a:r>
          </a:p>
          <a:p>
            <a:r>
              <a:rPr lang="en-US" altLang="ko-KR" sz="600" dirty="0">
                <a:latin typeface="+mn-ea"/>
              </a:rPr>
              <a:t> </a:t>
            </a:r>
            <a:r>
              <a:rPr lang="en-US" altLang="ko-KR" sz="600" dirty="0" smtClean="0">
                <a:latin typeface="+mn-ea"/>
              </a:rPr>
              <a:t> </a:t>
            </a:r>
          </a:p>
          <a:p>
            <a:r>
              <a:rPr lang="en-US" altLang="ko-KR" sz="1300" dirty="0">
                <a:latin typeface="+mn-ea"/>
              </a:rPr>
              <a:t> </a:t>
            </a:r>
            <a:r>
              <a:rPr lang="en-US" altLang="ko-KR" sz="1300" dirty="0" smtClean="0">
                <a:latin typeface="+mn-ea"/>
              </a:rPr>
              <a:t>         - </a:t>
            </a:r>
            <a:r>
              <a:rPr lang="ko-KR" altLang="ko-KR" sz="1300" dirty="0" smtClean="0">
                <a:latin typeface="+mn-ea"/>
              </a:rPr>
              <a:t>여러분이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en-US" sz="1300" dirty="0" smtClean="0">
                <a:latin typeface="+mn-ea"/>
              </a:rPr>
              <a:t>무엇을 </a:t>
            </a:r>
            <a:r>
              <a:rPr lang="ko-KR" altLang="ko-KR" sz="1300" dirty="0" smtClean="0">
                <a:latin typeface="+mn-ea"/>
              </a:rPr>
              <a:t>하고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ko-KR" sz="1300" dirty="0" smtClean="0">
                <a:latin typeface="+mn-ea"/>
              </a:rPr>
              <a:t>싶은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ko-KR" sz="1300" dirty="0" smtClean="0">
                <a:latin typeface="+mn-ea"/>
              </a:rPr>
              <a:t>지에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ko-KR" sz="1300" dirty="0" smtClean="0">
                <a:latin typeface="+mn-ea"/>
              </a:rPr>
              <a:t>대</a:t>
            </a:r>
            <a:r>
              <a:rPr lang="ko-KR" altLang="en-US" sz="1300" dirty="0" smtClean="0">
                <a:latin typeface="+mn-ea"/>
              </a:rPr>
              <a:t>한 사전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ko-KR" sz="1300" dirty="0" smtClean="0">
                <a:latin typeface="+mn-ea"/>
              </a:rPr>
              <a:t>조사</a:t>
            </a:r>
            <a:r>
              <a:rPr lang="ko-KR" altLang="en-US" sz="1300" dirty="0" smtClean="0">
                <a:latin typeface="+mn-ea"/>
              </a:rPr>
              <a:t>를 위해서</a:t>
            </a:r>
            <a:r>
              <a:rPr lang="en-US" altLang="ko-KR" sz="1300" dirty="0" smtClean="0">
                <a:latin typeface="+mn-ea"/>
              </a:rPr>
              <a:t>,</a:t>
            </a:r>
          </a:p>
          <a:p>
            <a:r>
              <a:rPr lang="en-US" altLang="ko-KR" sz="600" dirty="0">
                <a:latin typeface="+mn-ea"/>
              </a:rPr>
              <a:t> </a:t>
            </a:r>
            <a:r>
              <a:rPr lang="en-US" altLang="ko-KR" sz="600" dirty="0" smtClean="0">
                <a:latin typeface="+mn-ea"/>
              </a:rPr>
              <a:t> </a:t>
            </a:r>
          </a:p>
          <a:p>
            <a:r>
              <a:rPr lang="en-US" altLang="ko-KR" sz="1300" dirty="0">
                <a:latin typeface="+mn-ea"/>
              </a:rPr>
              <a:t> </a:t>
            </a:r>
            <a:r>
              <a:rPr lang="en-US" altLang="ko-KR" sz="1300" dirty="0" smtClean="0">
                <a:latin typeface="+mn-ea"/>
              </a:rPr>
              <a:t>         - </a:t>
            </a:r>
            <a:r>
              <a:rPr lang="ko-KR" altLang="ko-KR" sz="1300" dirty="0" smtClean="0">
                <a:latin typeface="+mn-ea"/>
              </a:rPr>
              <a:t>현재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en-US" sz="1300" dirty="0" smtClean="0">
                <a:latin typeface="+mn-ea"/>
              </a:rPr>
              <a:t>진행되고 있는 </a:t>
            </a:r>
            <a:r>
              <a:rPr lang="ko-KR" altLang="ko-KR" sz="1300" dirty="0" err="1" smtClean="0">
                <a:latin typeface="+mn-ea"/>
              </a:rPr>
              <a:t>트렌드</a:t>
            </a:r>
            <a:r>
              <a:rPr lang="ko-KR" altLang="en-US" sz="1300" dirty="0" err="1" smtClean="0">
                <a:latin typeface="+mn-ea"/>
              </a:rPr>
              <a:t>에</a:t>
            </a:r>
            <a:r>
              <a:rPr lang="ko-KR" altLang="en-US" sz="1300" dirty="0" smtClean="0">
                <a:latin typeface="+mn-ea"/>
              </a:rPr>
              <a:t> 대한 내용을 강의 초반에 </a:t>
            </a:r>
            <a:r>
              <a:rPr lang="ko-KR" altLang="ko-KR" sz="1300" dirty="0" smtClean="0">
                <a:latin typeface="+mn-ea"/>
              </a:rPr>
              <a:t>설명</a:t>
            </a:r>
            <a:endParaRPr lang="en-US" altLang="ko-KR" sz="1300" dirty="0" smtClean="0">
              <a:latin typeface="+mn-ea"/>
            </a:endParaRPr>
          </a:p>
          <a:p>
            <a:r>
              <a:rPr lang="en-US" altLang="ko-KR" sz="600" dirty="0">
                <a:latin typeface="+mn-ea"/>
              </a:rPr>
              <a:t> </a:t>
            </a:r>
            <a:r>
              <a:rPr lang="en-US" altLang="ko-KR" sz="600" dirty="0" smtClean="0">
                <a:latin typeface="+mn-ea"/>
              </a:rPr>
              <a:t> </a:t>
            </a:r>
          </a:p>
          <a:p>
            <a:r>
              <a:rPr lang="en-US" altLang="ko-KR" sz="1300" dirty="0">
                <a:latin typeface="+mn-ea"/>
              </a:rPr>
              <a:t> </a:t>
            </a:r>
            <a:r>
              <a:rPr lang="en-US" altLang="ko-KR" sz="1300" dirty="0" smtClean="0">
                <a:latin typeface="+mn-ea"/>
              </a:rPr>
              <a:t>         - </a:t>
            </a:r>
            <a:r>
              <a:rPr lang="ko-KR" altLang="en-US" sz="1300" dirty="0" smtClean="0">
                <a:latin typeface="+mn-ea"/>
              </a:rPr>
              <a:t>이에 대해 </a:t>
            </a:r>
            <a:r>
              <a:rPr lang="ko-KR" altLang="ko-KR" sz="1300" dirty="0" smtClean="0">
                <a:latin typeface="+mn-ea"/>
              </a:rPr>
              <a:t>여러분이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ko-KR" sz="1300" dirty="0" smtClean="0">
                <a:latin typeface="+mn-ea"/>
              </a:rPr>
              <a:t>하고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ko-KR" sz="1300" dirty="0" smtClean="0">
                <a:latin typeface="+mn-ea"/>
              </a:rPr>
              <a:t>싶은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en-US" sz="1300" dirty="0" smtClean="0">
                <a:latin typeface="+mn-ea"/>
              </a:rPr>
              <a:t>사업에 대한 선정을 위해 창업 아이템 제출</a:t>
            </a:r>
            <a:endParaRPr lang="en-US" altLang="ko-KR" sz="1300" dirty="0" smtClean="0">
              <a:latin typeface="+mn-ea"/>
            </a:endParaRPr>
          </a:p>
          <a:p>
            <a:r>
              <a:rPr lang="en-US" altLang="ko-KR" sz="600" dirty="0">
                <a:latin typeface="+mn-ea"/>
              </a:rPr>
              <a:t> </a:t>
            </a:r>
            <a:r>
              <a:rPr lang="en-US" altLang="ko-KR" sz="600" dirty="0" smtClean="0">
                <a:latin typeface="+mn-ea"/>
              </a:rPr>
              <a:t> </a:t>
            </a:r>
          </a:p>
          <a:p>
            <a:r>
              <a:rPr lang="en-US" altLang="ko-KR" sz="1300" dirty="0">
                <a:latin typeface="+mn-ea"/>
              </a:rPr>
              <a:t> </a:t>
            </a:r>
            <a:r>
              <a:rPr lang="en-US" altLang="ko-KR" sz="1300" dirty="0" smtClean="0">
                <a:latin typeface="+mn-ea"/>
              </a:rPr>
              <a:t>         - </a:t>
            </a:r>
            <a:r>
              <a:rPr lang="ko-KR" altLang="en-US" sz="1300" dirty="0" smtClean="0">
                <a:latin typeface="+mn-ea"/>
              </a:rPr>
              <a:t>모두의 관심사를 종합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smtClean="0">
                <a:latin typeface="+mn-ea"/>
              </a:rPr>
              <a:t>분류하여 필요한 유사 사업 아이템을</a:t>
            </a:r>
            <a:r>
              <a:rPr lang="en-US" altLang="ko-KR" sz="1300" dirty="0" smtClean="0">
                <a:latin typeface="+mn-ea"/>
              </a:rPr>
              <a:t> </a:t>
            </a:r>
            <a:r>
              <a:rPr lang="ko-KR" altLang="ko-KR" sz="1300" dirty="0" smtClean="0">
                <a:latin typeface="+mn-ea"/>
              </a:rPr>
              <a:t>선정하고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smtClean="0">
                <a:latin typeface="+mn-ea"/>
              </a:rPr>
              <a:t>해결해 나가는 방식으로 진행</a:t>
            </a:r>
            <a:endParaRPr lang="en-US" altLang="ko-KR" sz="1300" dirty="0" smtClean="0">
              <a:latin typeface="+mn-ea"/>
            </a:endParaRPr>
          </a:p>
          <a:p>
            <a:endParaRPr lang="en-US" altLang="ko-KR" sz="1300" dirty="0">
              <a:latin typeface="+mn-ea"/>
            </a:endParaRPr>
          </a:p>
          <a:p>
            <a:r>
              <a:rPr lang="en-US" altLang="ko-KR" sz="1300" b="1" dirty="0" smtClean="0">
                <a:latin typeface="+mn-ea"/>
              </a:rPr>
              <a:t>      @ </a:t>
            </a:r>
            <a:r>
              <a:rPr lang="ko-KR" altLang="en-US" sz="1300" b="1" dirty="0" smtClean="0">
                <a:latin typeface="+mn-ea"/>
              </a:rPr>
              <a:t>강의 일정</a:t>
            </a:r>
            <a:endParaRPr lang="en-US" altLang="ko-KR" sz="1300" b="1" dirty="0" smtClean="0">
              <a:latin typeface="+mn-ea"/>
            </a:endParaRPr>
          </a:p>
          <a:p>
            <a:r>
              <a:rPr lang="en-US" altLang="ko-KR" sz="800" b="1" dirty="0" smtClean="0">
                <a:latin typeface="+mn-ea"/>
              </a:rPr>
              <a:t>  </a:t>
            </a:r>
            <a:endParaRPr lang="ko-KR" altLang="ko-KR" sz="800" b="1" dirty="0">
              <a:latin typeface="+mn-ea"/>
            </a:endParaRPr>
          </a:p>
          <a:p>
            <a:r>
              <a:rPr lang="en-US" altLang="ko-KR" sz="13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          - </a:t>
            </a:r>
            <a:r>
              <a:rPr lang="ko-KR" altLang="en-US" sz="13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매주 금요일 </a:t>
            </a:r>
            <a:r>
              <a:rPr lang="en-US" altLang="ko-KR" sz="13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(75</a:t>
            </a:r>
            <a:r>
              <a:rPr lang="ko-KR" altLang="en-US" sz="13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분</a:t>
            </a:r>
            <a:r>
              <a:rPr lang="en-US" altLang="ko-KR" sz="13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) : </a:t>
            </a:r>
            <a:r>
              <a:rPr lang="ko-KR" altLang="en-US" sz="13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기업가정신과 </a:t>
            </a:r>
            <a:r>
              <a:rPr lang="ko-KR" altLang="en-US" sz="1300" b="1" dirty="0" err="1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리더쉽</a:t>
            </a:r>
            <a:r>
              <a:rPr lang="ko-KR" altLang="en-US" sz="13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 강의</a:t>
            </a:r>
            <a:endParaRPr lang="en-US" altLang="ko-KR" sz="1300" b="1" dirty="0" smtClean="0">
              <a:solidFill>
                <a:srgbClr val="002060"/>
              </a:solidFill>
              <a:latin typeface="+mn-ea"/>
              <a:cs typeface="함초롬돋움" panose="020B0604000101010101" pitchFamily="50" charset="-127"/>
            </a:endParaRPr>
          </a:p>
          <a:p>
            <a:endParaRPr lang="en-US" altLang="ko-KR" sz="1300" b="1" dirty="0" smtClean="0">
              <a:solidFill>
                <a:srgbClr val="002060"/>
              </a:solidFill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300" b="1" dirty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         - </a:t>
            </a:r>
            <a:r>
              <a:rPr lang="ko-KR" altLang="en-US" sz="13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매주 금요일 </a:t>
            </a:r>
            <a:r>
              <a:rPr lang="en-US" altLang="ko-KR" sz="13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(75</a:t>
            </a:r>
            <a:r>
              <a:rPr lang="ko-KR" altLang="en-US" sz="13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분</a:t>
            </a:r>
            <a:r>
              <a:rPr lang="en-US" altLang="ko-KR" sz="13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) : </a:t>
            </a:r>
            <a:r>
              <a:rPr lang="ko-KR" altLang="en-US" sz="1300" b="1" dirty="0" err="1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스타트업</a:t>
            </a:r>
            <a:r>
              <a:rPr lang="ko-KR" altLang="en-US" sz="13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 창업 방법론 강의 </a:t>
            </a:r>
            <a:r>
              <a:rPr lang="en-US" altLang="ko-KR" sz="13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(30</a:t>
            </a:r>
            <a:r>
              <a:rPr lang="ko-KR" altLang="en-US" sz="13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분</a:t>
            </a:r>
            <a:r>
              <a:rPr lang="en-US" altLang="ko-KR" sz="13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) </a:t>
            </a:r>
          </a:p>
          <a:p>
            <a:r>
              <a:rPr lang="en-US" altLang="ko-KR" sz="1300" b="1" dirty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                                      + </a:t>
            </a:r>
            <a:r>
              <a:rPr lang="ko-KR" altLang="en-US" sz="1300" b="1" dirty="0" err="1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팀별</a:t>
            </a:r>
            <a:r>
              <a:rPr lang="ko-KR" altLang="en-US" sz="13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 사업 계획서 작성 토론 및 작성 </a:t>
            </a:r>
            <a:r>
              <a:rPr lang="en-US" altLang="ko-KR" sz="13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(45</a:t>
            </a:r>
            <a:r>
              <a:rPr lang="ko-KR" altLang="en-US" sz="13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분</a:t>
            </a:r>
            <a:r>
              <a:rPr lang="en-US" altLang="ko-KR" sz="1300" b="1" dirty="0" smtClean="0">
                <a:solidFill>
                  <a:srgbClr val="002060"/>
                </a:solidFill>
                <a:latin typeface="+mn-ea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13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         </a:t>
            </a:r>
          </a:p>
          <a:p>
            <a:r>
              <a:rPr lang="en-US" altLang="ko-KR" sz="1300" dirty="0" smtClean="0">
                <a:latin typeface="+mn-ea"/>
              </a:rPr>
              <a:t> </a:t>
            </a:r>
            <a:endParaRPr lang="en-US" altLang="ko-KR" sz="1300" dirty="0" smtClean="0"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7</a:t>
            </a:fld>
            <a:endParaRPr lang="ko-KR" altLang="en-US">
              <a:uFillTx/>
            </a:endParaRPr>
          </a:p>
        </p:txBody>
      </p:sp>
      <p:pic>
        <p:nvPicPr>
          <p:cNvPr id="6" name="Picture 8" descr="[벤처투자법] 조건부지분인수계약(SAFE)의 도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730" y="4221088"/>
            <a:ext cx="2520280" cy="2016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직사각형 6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강의 계획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10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59568" y="-99392"/>
            <a:ext cx="10225136" cy="4320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60512" y="620688"/>
            <a:ext cx="856895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2003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~ 2004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Sports Online 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창업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MLBKorea.com</a:t>
            </a:r>
          </a:p>
          <a:p>
            <a:endParaRPr lang="en-US" altLang="ko-KR" sz="2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@ 2003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스포츠온라인 창업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전세계 스포츠를 온라인 생중계 및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VOD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서비스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- MLB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온라인 생중계 및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VoD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서비스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70</a:t>
            </a:fld>
            <a:endParaRPr lang="ko-KR" altLang="en-US">
              <a:uFillTx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48" y="4221088"/>
            <a:ext cx="2124236" cy="1872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4221088"/>
            <a:ext cx="2474120" cy="1888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1" y="4221088"/>
            <a:ext cx="2286473" cy="1888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040" y="2132856"/>
            <a:ext cx="3960440" cy="180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0" y="2132856"/>
            <a:ext cx="3620173" cy="180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03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59568" y="-99392"/>
            <a:ext cx="10225136" cy="4320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60512" y="620688"/>
            <a:ext cx="856895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2003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~ 2004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Sports Online 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창업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MLBKorea.com</a:t>
            </a:r>
          </a:p>
          <a:p>
            <a:endParaRPr lang="en-US" altLang="ko-KR" sz="2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- MLB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를 시작으로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EPL, LPGA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등 온라인 스포츠 생중계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- MLB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를 시작으로 하였으나 대규모 자금 유치 실패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71</a:t>
            </a:fld>
            <a:endParaRPr lang="ko-KR" altLang="en-US">
              <a:uFillTx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24" y="2132856"/>
            <a:ext cx="3600400" cy="18602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84" y="4396382"/>
            <a:ext cx="1800200" cy="1856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04" y="4365103"/>
            <a:ext cx="1944216" cy="1900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4365103"/>
            <a:ext cx="1800200" cy="1900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2132856"/>
            <a:ext cx="3312368" cy="180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41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8544" y="5777969"/>
            <a:ext cx="75608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en-US" altLang="ko-KR" sz="160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Major </a:t>
            </a:r>
            <a:r>
              <a:rPr lang="en-US" altLang="ko-KR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League Baseball </a:t>
            </a:r>
            <a:r>
              <a:rPr lang="ko-KR" altLang="en-US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인터넷 중계 </a:t>
            </a:r>
            <a:r>
              <a:rPr lang="ko-KR" altLang="en-US" sz="16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독점</a:t>
            </a:r>
            <a:r>
              <a:rPr lang="ko-KR" altLang="en-US" sz="16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중계권 확보로 사업 진행</a:t>
            </a:r>
            <a:endParaRPr lang="en-US" altLang="ko-KR" sz="1600" b="1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  </a:t>
            </a:r>
          </a:p>
          <a:p>
            <a:endParaRPr lang="en-US" altLang="ko-KR" sz="160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600" b="1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72</a:t>
            </a:fld>
            <a:endParaRPr lang="ko-KR" altLang="en-US">
              <a:uFillTx/>
            </a:endParaRPr>
          </a:p>
        </p:txBody>
      </p:sp>
      <p:pic>
        <p:nvPicPr>
          <p:cNvPr id="1026" name="Picture 2" descr="프로야구매니저게임의 새로운 트렌드! 마구감독이되자(마감자)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04" y="3568938"/>
            <a:ext cx="3384376" cy="22322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/>
        </p:spPr>
      </p:pic>
      <p:sp>
        <p:nvSpPr>
          <p:cNvPr id="6" name="직사각형 5"/>
          <p:cNvSpPr/>
          <p:nvPr/>
        </p:nvSpPr>
        <p:spPr>
          <a:xfrm>
            <a:off x="-72008" y="-27384"/>
            <a:ext cx="9993560" cy="93610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MLB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Internet Broadcasting Services (1/2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6536" y="1303020"/>
            <a:ext cx="8208912" cy="415498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</a:p>
          <a:p>
            <a:pPr algn="ctr"/>
            <a:r>
              <a:rPr lang="ko-KR" altLang="en-US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단일 </a:t>
            </a:r>
            <a:r>
              <a:rPr lang="ko-KR" altLang="en-US" sz="13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컨텐츠로는</a:t>
            </a:r>
            <a:r>
              <a:rPr lang="ko-KR" altLang="en-US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전세계 </a:t>
            </a:r>
            <a:r>
              <a:rPr lang="ko-KR" altLang="en-US" sz="13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최대 </a:t>
            </a:r>
            <a:r>
              <a:rPr lang="en-US" altLang="ko-KR" sz="13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/ 2000</a:t>
            </a:r>
            <a:r>
              <a:rPr lang="ko-KR" altLang="en-US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년대 초부터 미국 </a:t>
            </a:r>
            <a:r>
              <a:rPr lang="en-US" altLang="ko-KR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MLB</a:t>
            </a:r>
            <a:r>
              <a:rPr lang="ko-KR" altLang="en-US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의 인기 절정</a:t>
            </a:r>
            <a:endParaRPr lang="en-US" altLang="ko-KR" sz="13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76536" y="1735068"/>
            <a:ext cx="8208912" cy="415498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-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한국 선수들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박찬호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서재응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김병헌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김선우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최희섭 등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활약으로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매니아층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백만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76536" y="2132856"/>
            <a:ext cx="8208912" cy="70788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-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아메리칸 리그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15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팀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내셔널리그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15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팀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동부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서부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중부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팀으로 구성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팀당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정규시즌 계임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162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게임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(162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게임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팀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X 30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팀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= 4,860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게임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76536" y="3140968"/>
            <a:ext cx="8208912" cy="415498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</a:p>
          <a:p>
            <a:pPr algn="ctr"/>
            <a:r>
              <a:rPr lang="en-US" altLang="ko-KR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2003</a:t>
            </a:r>
            <a:r>
              <a:rPr lang="ko-KR" altLang="en-US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인터넷의 사용 속도 급증과 </a:t>
            </a:r>
            <a:r>
              <a:rPr lang="en-US" altLang="ko-KR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IPTV</a:t>
            </a:r>
            <a:r>
              <a:rPr lang="ko-KR" altLang="en-US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로의 전환이 화두로 다양한 </a:t>
            </a:r>
            <a:r>
              <a:rPr lang="ko-KR" altLang="en-US" sz="13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수익원이</a:t>
            </a:r>
            <a:r>
              <a:rPr lang="ko-KR" altLang="en-US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존재</a:t>
            </a:r>
            <a:endParaRPr lang="en-US" altLang="ko-KR" sz="13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76536" y="3573016"/>
            <a:ext cx="8208912" cy="2262158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1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유선통신사업자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(KT, SKT, LGU+)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초고속 인터넷 서비스를 위해 다양한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컨텐츠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필요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2)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무선통신사업자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모바일폰을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통한 중계 서비스 폭증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3)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포털 사업자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네이버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다음 등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 </a:t>
            </a:r>
          </a:p>
          <a:p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가입자 유도를 위한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컨텐츠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필요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4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 IPTV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의 정부 사업 허가로 많은 사업자들이 관심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5654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39491" y="5898758"/>
            <a:ext cx="33855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사업 시작 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18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개월 만에 청산 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73</a:t>
            </a:fld>
            <a:endParaRPr lang="ko-KR" altLang="en-US">
              <a:uFillTx/>
            </a:endParaRPr>
          </a:p>
        </p:txBody>
      </p:sp>
      <p:pic>
        <p:nvPicPr>
          <p:cNvPr id="2052" name="Picture 4" descr="빅리그 8년차 류현진의 새로운 도전…'캐나다·양키스·AL'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288" y="1340768"/>
            <a:ext cx="1584176" cy="15121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72008" y="-27384"/>
            <a:ext cx="9993560" cy="93610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MLB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Internet Broadcasting Services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(2/2)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76536" y="1303020"/>
            <a:ext cx="6480720" cy="415498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</a:p>
          <a:p>
            <a:pPr algn="ctr"/>
            <a:r>
              <a:rPr lang="en-US" altLang="ko-KR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독점 </a:t>
            </a:r>
            <a:r>
              <a:rPr lang="ko-KR" altLang="en-US" sz="13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중계권료와</a:t>
            </a:r>
            <a:r>
              <a:rPr lang="ko-KR" altLang="en-US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운용 비용의 </a:t>
            </a:r>
            <a:r>
              <a:rPr lang="ko-KR" altLang="en-US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부담</a:t>
            </a:r>
            <a:endParaRPr lang="en-US" altLang="ko-KR" sz="13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76536" y="1735068"/>
            <a:ext cx="6480720" cy="707886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</a:t>
            </a:r>
          </a:p>
          <a:p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-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150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만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$/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+a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계약금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(4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계약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게임 생중계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일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6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명의 전문 야구 중계 아나운서 확보와 방송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편집 인원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채용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76536" y="2636912"/>
            <a:ext cx="6480720" cy="415498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</a:p>
          <a:p>
            <a:pPr algn="ctr"/>
            <a:r>
              <a:rPr lang="en-US" altLang="ko-KR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독점 </a:t>
            </a:r>
            <a:r>
              <a:rPr lang="ko-KR" altLang="en-US" sz="13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사업권의</a:t>
            </a:r>
            <a:r>
              <a:rPr lang="ko-KR" altLang="en-US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역류현상</a:t>
            </a:r>
            <a:endParaRPr lang="en-US" altLang="ko-KR" sz="13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76536" y="3068960"/>
            <a:ext cx="6480720" cy="615553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</a:t>
            </a: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-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유선통신사업자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무선통신사업자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포털사업자와의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중계권료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협상에서 우위를 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갖지 못하여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계약금에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대한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부담을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매출 부진 시에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보상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역조건을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제시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76536" y="3893567"/>
            <a:ext cx="6480720" cy="415498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</a:p>
          <a:p>
            <a:pPr algn="ctr"/>
            <a:r>
              <a:rPr lang="en-US" altLang="ko-KR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인터넷 네트워크의 속도의 미흡으로 끊김 현상 발생 </a:t>
            </a:r>
            <a:r>
              <a:rPr lang="en-US" altLang="ko-KR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(2004</a:t>
            </a:r>
            <a:r>
              <a:rPr lang="ko-KR" altLang="en-US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</a:t>
            </a:r>
            <a:r>
              <a:rPr lang="en-US" altLang="ko-KR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76536" y="4525670"/>
            <a:ext cx="6480720" cy="415498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</a:p>
          <a:p>
            <a:pPr algn="ctr"/>
            <a:r>
              <a:rPr lang="en-US" altLang="ko-KR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불법 사이트의 방송으로 인한 유료가입자 확보의 저조</a:t>
            </a:r>
            <a:endParaRPr lang="en-US" altLang="ko-KR" sz="13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76536" y="5173742"/>
            <a:ext cx="6480720" cy="415498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</a:t>
            </a:r>
          </a:p>
          <a:p>
            <a:pPr algn="ctr"/>
            <a:r>
              <a:rPr lang="en-US" altLang="ko-KR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한국 선수들의 </a:t>
            </a:r>
            <a:r>
              <a:rPr lang="ko-KR" altLang="en-US" sz="13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부진</a:t>
            </a:r>
            <a:endParaRPr lang="en-US" altLang="ko-KR" sz="13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16" name="Picture 2" descr="메이저리그 중계 네이버 MBC SPORTS+ 아프리카TV MLB 인터넷 생중계방송 MBC스포츠플러스온에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3376736"/>
            <a:ext cx="2736304" cy="29986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78107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59568" y="-99392"/>
            <a:ext cx="10225136" cy="4320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60512" y="620688"/>
            <a:ext cx="85689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2004 ~ 2005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Packet Systems Asia 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창업</a:t>
            </a:r>
            <a:endParaRPr lang="en-US" altLang="ko-KR" sz="2000" b="1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@ 2004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11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월 </a:t>
            </a:r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싱가폴로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이주하여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Packet Systems Asia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창업 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-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싱가폴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한국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인도네시아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말레이지아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회사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M&amp;A (Share Swapping)</a:t>
            </a:r>
          </a:p>
          <a:p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74</a:t>
            </a:fld>
            <a:endParaRPr lang="ko-KR" altLang="en-US">
              <a:uFillTx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132856"/>
            <a:ext cx="3888432" cy="2088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2132856"/>
            <a:ext cx="3600400" cy="1728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154" y="4221088"/>
            <a:ext cx="3026246" cy="2088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72" y="4725144"/>
            <a:ext cx="2736304" cy="1402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69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59568" y="-99392"/>
            <a:ext cx="10225136" cy="4320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60512" y="620688"/>
            <a:ext cx="8568952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2005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~ 2018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DMX Technology Asia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M&amp;A</a:t>
            </a:r>
          </a:p>
          <a:p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@ 2005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싱가폴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상장사인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DMX Technology Asia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와 합병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(Share Swapping)</a:t>
            </a:r>
          </a:p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- DMX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는 아시아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11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개 국가에서 활동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- South East Asia &amp; Korea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담당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(7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개 국가 총괄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Regional Chairman)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2000" b="1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75</a:t>
            </a:fld>
            <a:endParaRPr lang="ko-KR" altLang="en-US">
              <a:uFillTx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16" y="2636912"/>
            <a:ext cx="2388521" cy="180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444" y="4653135"/>
            <a:ext cx="2440444" cy="1800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976" y="4177715"/>
            <a:ext cx="4140460" cy="2016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078" y="1916832"/>
            <a:ext cx="3744417" cy="1914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1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59568" y="-99392"/>
            <a:ext cx="10225136" cy="4320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32520" y="620688"/>
            <a:ext cx="85689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2012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Korea CEO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대상</a:t>
            </a:r>
            <a:endParaRPr lang="en-US" altLang="ko-KR" sz="2000" b="1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2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76</a:t>
            </a:fld>
            <a:endParaRPr lang="ko-KR" altLang="en-US">
              <a:uFillTx/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390129"/>
            <a:ext cx="4462018" cy="27589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1340768"/>
            <a:ext cx="3240360" cy="51125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632" y="4365104"/>
            <a:ext cx="2880320" cy="2160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78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59568" y="-99392"/>
            <a:ext cx="10225136" cy="4320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60512" y="620688"/>
            <a:ext cx="85689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2017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~  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Polaris Partners Asia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창업</a:t>
            </a:r>
            <a:endParaRPr lang="en-US" altLang="ko-KR" sz="2000" b="1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@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아시아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Law Firm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싱가폴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베트남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미얀마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한국에서 투자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M&amp;A,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법률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경영 컨설팅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77</a:t>
            </a:fld>
            <a:endParaRPr lang="ko-KR" altLang="en-US">
              <a:uFillTx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888" y="4077440"/>
            <a:ext cx="2376264" cy="2087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844825"/>
            <a:ext cx="4068452" cy="2376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00" y="4077072"/>
            <a:ext cx="2376264" cy="2084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7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59568" y="-99392"/>
            <a:ext cx="10225136" cy="4320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32520" y="620688"/>
            <a:ext cx="85689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2018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~ 2020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000" b="1" dirty="0" err="1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투비소프트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endParaRPr lang="en-US" altLang="ko-KR" sz="2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@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2018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코스닥 상장사인 </a:t>
            </a:r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투비소프트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CEO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활동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-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블록체인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AI, UI/UX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등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차 산업 관련 사업 전개  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78</a:t>
            </a:fld>
            <a:endParaRPr lang="ko-KR" altLang="en-US">
              <a:uFillTx/>
            </a:endParaRPr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96" y="2276872"/>
            <a:ext cx="2448272" cy="1944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4496925"/>
            <a:ext cx="2232248" cy="1776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276872"/>
            <a:ext cx="2592288" cy="1944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993" y="4496924"/>
            <a:ext cx="2515159" cy="1776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208" y="2275875"/>
            <a:ext cx="2488632" cy="19307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840" y="4496924"/>
            <a:ext cx="2194608" cy="1781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67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59568" y="-99392"/>
            <a:ext cx="10225136" cy="4320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32520" y="620688"/>
            <a:ext cx="8568952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2018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~    : 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고려대학교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endParaRPr lang="en-US" altLang="ko-KR" sz="2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@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고려대학교 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-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청년창업지원단 위원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(2018 ~ 2020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-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블록체인 연구소 교수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(2018 ~ 2020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 -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정보대학 컴퓨터학과 교수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(2021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~ 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endParaRPr lang="en-US" altLang="ko-KR" sz="1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1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852936"/>
            <a:ext cx="3456385" cy="3016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1628800"/>
            <a:ext cx="3240360" cy="2088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8" y="4137406"/>
            <a:ext cx="4104456" cy="20278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30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8</a:t>
            </a:fld>
            <a:endParaRPr lang="ko-KR" altLang="en-US">
              <a:uFillTx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59568" y="-99392"/>
            <a:ext cx="10225136" cy="10801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강의 계획서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375149"/>
              </p:ext>
            </p:extLst>
          </p:nvPr>
        </p:nvGraphicFramePr>
        <p:xfrm>
          <a:off x="920552" y="1196752"/>
          <a:ext cx="8136903" cy="54677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7583"/>
                <a:gridCol w="2876986"/>
                <a:gridCol w="1625087"/>
                <a:gridCol w="1005754"/>
                <a:gridCol w="1005754"/>
                <a:gridCol w="1125739"/>
              </a:tblGrid>
              <a:tr h="69542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주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수업내용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effectLst/>
                        </a:rPr>
                        <a:t>수업핵심</a:t>
                      </a:r>
                      <a:r>
                        <a:rPr lang="en-US" altLang="ko-KR" sz="1100" kern="100" dirty="0" smtClean="0">
                          <a:effectLst/>
                        </a:rPr>
                        <a:t> </a:t>
                      </a:r>
                      <a:r>
                        <a:rPr lang="ko-KR" altLang="en-US" sz="1100" kern="100" dirty="0" smtClean="0">
                          <a:effectLst/>
                        </a:rPr>
                        <a:t>질</a:t>
                      </a:r>
                      <a:r>
                        <a:rPr lang="ko-KR" sz="1100" kern="100" dirty="0" smtClean="0">
                          <a:effectLst/>
                        </a:rPr>
                        <a:t>문</a:t>
                      </a:r>
                      <a:endParaRPr lang="ko-KR" sz="1100" kern="100" dirty="0">
                        <a:effectLst/>
                      </a:endParaRPr>
                    </a:p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(</a:t>
                      </a:r>
                      <a:r>
                        <a:rPr lang="ko-KR" sz="1100" kern="100" dirty="0">
                          <a:effectLst/>
                        </a:rPr>
                        <a:t>핵심개념</a:t>
                      </a:r>
                      <a:r>
                        <a:rPr lang="en-US" sz="1100" kern="100" dirty="0">
                          <a:effectLst/>
                        </a:rPr>
                        <a:t>)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수업교재 및 자료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과제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활동 및 </a:t>
                      </a:r>
                    </a:p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설계내용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</a:tr>
              <a:tr h="51302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강의 내용 소개 및 팀 구성</a:t>
                      </a:r>
                      <a:r>
                        <a:rPr lang="en-US" sz="1100" kern="0">
                          <a:effectLst/>
                        </a:rPr>
                        <a:t>/</a:t>
                      </a:r>
                      <a:r>
                        <a:rPr lang="ko-KR" sz="1100" kern="0">
                          <a:effectLst/>
                        </a:rPr>
                        <a:t>창업 </a:t>
                      </a:r>
                      <a:endParaRPr lang="ko-KR" sz="1100" kern="100">
                        <a:effectLst/>
                      </a:endParaRPr>
                    </a:p>
                    <a:p>
                      <a:pPr fontAlgn="base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아이템 및 회사</a:t>
                      </a:r>
                      <a:r>
                        <a:rPr lang="en-US" sz="1100" kern="0">
                          <a:effectLst/>
                        </a:rPr>
                        <a:t> Vision </a:t>
                      </a:r>
                      <a:r>
                        <a:rPr lang="ko-KR" sz="1100" kern="0">
                          <a:effectLst/>
                        </a:rPr>
                        <a:t>설정</a:t>
                      </a:r>
                      <a:endParaRPr lang="ko-KR" sz="11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사업 </a:t>
                      </a:r>
                      <a:r>
                        <a:rPr lang="ko-KR" sz="1100" kern="100" dirty="0" smtClean="0">
                          <a:effectLst/>
                        </a:rPr>
                        <a:t>아이템</a:t>
                      </a:r>
                      <a:r>
                        <a:rPr lang="en-US" altLang="ko-KR" sz="1100" kern="100" dirty="0" smtClean="0">
                          <a:effectLst/>
                        </a:rPr>
                        <a:t> </a:t>
                      </a:r>
                      <a:r>
                        <a:rPr lang="ko-KR" sz="1100" kern="100" dirty="0" smtClean="0">
                          <a:effectLst/>
                        </a:rPr>
                        <a:t>선정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자체 교안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Q&amp;A/</a:t>
                      </a:r>
                      <a:r>
                        <a:rPr lang="ko-KR" sz="1100" kern="100">
                          <a:effectLst/>
                        </a:rPr>
                        <a:t>토론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</a:tr>
              <a:tr h="27144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세계 경제와 기술 </a:t>
                      </a:r>
                      <a:r>
                        <a:rPr lang="ko-KR" sz="1100" kern="100" dirty="0" err="1">
                          <a:effectLst/>
                        </a:rPr>
                        <a:t>트랜드</a:t>
                      </a:r>
                      <a:r>
                        <a:rPr lang="ko-KR" sz="1100" kern="100" dirty="0">
                          <a:effectLst/>
                        </a:rPr>
                        <a:t> 고찰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세계 주요 뉴스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자체 교안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팀 구성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Q&amp;A/</a:t>
                      </a:r>
                      <a:r>
                        <a:rPr lang="ko-KR" sz="1100" kern="100">
                          <a:effectLst/>
                        </a:rPr>
                        <a:t>토론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</a:tr>
              <a:tr h="27144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글로벌 스타트업 패러다임 변화 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Tech. Trends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자체 교안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아이템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Q&amp;A/</a:t>
                      </a:r>
                      <a:r>
                        <a:rPr lang="ko-KR" sz="1100" kern="100">
                          <a:effectLst/>
                        </a:rPr>
                        <a:t>토론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</a:tr>
              <a:tr h="27144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기업가정신과 리더쉽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기업의 정의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자체 교안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Q&amp;A/</a:t>
                      </a:r>
                      <a:r>
                        <a:rPr lang="ko-KR" sz="1100" kern="100">
                          <a:effectLst/>
                        </a:rPr>
                        <a:t>토론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</a:tr>
              <a:tr h="27144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5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기업가정신과 리더쉽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리더의 정의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자체 교안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Q&amp;A/</a:t>
                      </a:r>
                      <a:r>
                        <a:rPr lang="ko-KR" sz="1100" kern="100">
                          <a:effectLst/>
                        </a:rPr>
                        <a:t>토론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</a:tr>
              <a:tr h="27144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6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New Digital Life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새로운 문화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자체 교안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시장조사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Q&amp;A/</a:t>
                      </a:r>
                      <a:r>
                        <a:rPr lang="ko-KR" sz="1100" kern="100">
                          <a:effectLst/>
                        </a:rPr>
                        <a:t>토론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</a:tr>
              <a:tr h="27144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7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국내외 스타트업 사례 연구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기술 중심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자체 교안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시장조사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Q&amp;A/</a:t>
                      </a:r>
                      <a:r>
                        <a:rPr lang="ko-KR" sz="1100" kern="100">
                          <a:effectLst/>
                        </a:rPr>
                        <a:t>토론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</a:tr>
              <a:tr h="27144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8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Digital Platform </a:t>
                      </a:r>
                      <a:r>
                        <a:rPr lang="ko-KR" sz="1100" kern="100">
                          <a:effectLst/>
                        </a:rPr>
                        <a:t>사례 분석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New Digital Tech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자체 교안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시장조사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Q&amp;A/</a:t>
                      </a:r>
                      <a:r>
                        <a:rPr lang="ko-KR" sz="1100" kern="100">
                          <a:effectLst/>
                        </a:rPr>
                        <a:t>토론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</a:tr>
              <a:tr h="27144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스타트업 플랫폼 창업 방법론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소비 트랜드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자체 교안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경쟁분석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Q&amp;A/</a:t>
                      </a:r>
                      <a:r>
                        <a:rPr lang="ko-KR" sz="1100" kern="100">
                          <a:effectLst/>
                        </a:rPr>
                        <a:t>토론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</a:tr>
              <a:tr h="27144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10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err="1">
                          <a:effectLst/>
                        </a:rPr>
                        <a:t>스타트업</a:t>
                      </a:r>
                      <a:r>
                        <a:rPr lang="ko-KR" sz="1100" kern="100" dirty="0">
                          <a:effectLst/>
                        </a:rPr>
                        <a:t> 플랫폼 창업 방법론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문화 트랜드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자체 교안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경쟁분석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Q&amp;A/</a:t>
                      </a:r>
                      <a:r>
                        <a:rPr lang="ko-KR" sz="1100" kern="100">
                          <a:effectLst/>
                        </a:rPr>
                        <a:t>토론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</a:tr>
              <a:tr h="27144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11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스타트업 플랫폼 창업 방법론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기술 트랜드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자체 교안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경쟁분석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Q&amp;A/</a:t>
                      </a:r>
                      <a:r>
                        <a:rPr lang="ko-KR" sz="1100" kern="100">
                          <a:effectLst/>
                        </a:rPr>
                        <a:t>토론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</a:tr>
              <a:tr h="27144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12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데이터 전략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데이터 중요성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자체 교안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수익분석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Q&amp;A/</a:t>
                      </a:r>
                      <a:r>
                        <a:rPr lang="ko-KR" sz="1100" kern="100">
                          <a:effectLst/>
                        </a:rPr>
                        <a:t>토론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</a:tr>
              <a:tr h="27144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13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데이터 전략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데이터 활용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자체 교안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수익분석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Q&amp;A/</a:t>
                      </a:r>
                      <a:r>
                        <a:rPr lang="ko-KR" sz="1100" kern="100">
                          <a:effectLst/>
                        </a:rPr>
                        <a:t>토론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</a:tr>
              <a:tr h="27144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14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New Digital Technologies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신기술 활용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자체 교안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기술분석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Q&amp;A/</a:t>
                      </a:r>
                      <a:r>
                        <a:rPr lang="ko-KR" sz="1100" kern="100">
                          <a:effectLst/>
                        </a:rPr>
                        <a:t>토론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</a:tr>
              <a:tr h="27144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15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디지털 마케팅 전략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데이터 활용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자체 교안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마케팅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Q&amp;A/</a:t>
                      </a:r>
                      <a:r>
                        <a:rPr lang="ko-KR" sz="1100" kern="100">
                          <a:effectLst/>
                        </a:rPr>
                        <a:t>토론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</a:tr>
              <a:tr h="27144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16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디지털 마케팅 전략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소비 트랜드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자체 교안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</a:rPr>
                        <a:t>마케팅</a:t>
                      </a:r>
                      <a:endParaRPr lang="ko-KR" sz="1100" kern="10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Q&amp;A/</a:t>
                      </a:r>
                      <a:r>
                        <a:rPr lang="ko-KR" sz="1100" kern="100" dirty="0">
                          <a:effectLst/>
                        </a:rPr>
                        <a:t>토론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한양신명조"/>
                        <a:ea typeface="맑은 고딕"/>
                        <a:cs typeface="Times New Roman"/>
                      </a:endParaRPr>
                    </a:p>
                  </a:txBody>
                  <a:tcPr marL="56630" marR="56630" marT="15546" marB="1554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56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59568" y="-99392"/>
            <a:ext cx="10225136" cy="4320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60512" y="620688"/>
            <a:ext cx="8568952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현재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~  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@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2020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~   : ECRUX Venture Partners 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회장</a:t>
            </a:r>
            <a:endParaRPr lang="en-US" altLang="ko-KR" sz="2000" b="1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2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@ 2021</a:t>
            </a:r>
            <a:r>
              <a:rPr lang="ko-KR" altLang="en-US" sz="2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~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: 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녹원정보기술 </a:t>
            </a:r>
            <a:r>
              <a:rPr lang="ko-KR" altLang="en-US" sz="2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회장</a:t>
            </a:r>
            <a:endParaRPr lang="en-US" altLang="ko-KR" sz="2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2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@ 2022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~   : 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캐나다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Constellation / Aquila 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한국 투자 고문</a:t>
            </a:r>
            <a:endParaRPr lang="en-US" altLang="ko-KR" sz="2000" b="1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endParaRPr lang="en-US" altLang="ko-KR" sz="2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@ 2023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~   : </a:t>
            </a:r>
            <a:r>
              <a:rPr lang="ko-KR" altLang="en-US" sz="2000" b="1" dirty="0" err="1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싱가폴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MOZOX 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회장 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(NASDAQ 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상장 추진 중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80</a:t>
            </a:fld>
            <a:endParaRPr lang="ko-KR" altLang="en-US">
              <a:uFillTx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3698454"/>
            <a:ext cx="1904926" cy="2650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300" y="3694292"/>
            <a:ext cx="2122946" cy="26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638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04529" y="1124744"/>
            <a:ext cx="8496941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+mn-ea"/>
                <a:cs typeface="함초롬돋움" panose="020B0604000101010101" pitchFamily="50" charset="-127"/>
              </a:rPr>
              <a:t>   </a:t>
            </a:r>
            <a:r>
              <a:rPr lang="en-US" altLang="ko-KR" sz="2000" dirty="0" smtClean="0">
                <a:latin typeface="+mn-ea"/>
                <a:cs typeface="함초롬돋움" panose="020B0604000101010101" pitchFamily="50" charset="-127"/>
              </a:rPr>
              <a:t>@ 9</a:t>
            </a:r>
            <a:r>
              <a:rPr lang="ko-KR" altLang="en-US" sz="2000" dirty="0" smtClean="0">
                <a:latin typeface="+mn-ea"/>
                <a:cs typeface="함초롬돋움" panose="020B0604000101010101" pitchFamily="50" charset="-127"/>
              </a:rPr>
              <a:t>월 </a:t>
            </a:r>
            <a:r>
              <a:rPr lang="en-US" altLang="ko-KR" sz="2000" dirty="0" smtClean="0">
                <a:latin typeface="+mn-ea"/>
                <a:cs typeface="함초롬돋움" panose="020B0604000101010101" pitchFamily="50" charset="-127"/>
              </a:rPr>
              <a:t>20</a:t>
            </a:r>
            <a:r>
              <a:rPr lang="ko-KR" altLang="en-US" sz="2000" dirty="0" smtClean="0">
                <a:latin typeface="+mn-ea"/>
                <a:cs typeface="함초롬돋움" panose="020B0604000101010101" pitchFamily="50" charset="-127"/>
              </a:rPr>
              <a:t>일까지 제출</a:t>
            </a:r>
            <a:endParaRPr lang="en-US" altLang="ko-KR" sz="2000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en-US" altLang="ko-KR" sz="2000" dirty="0" smtClean="0">
                <a:latin typeface="+mn-ea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2000" dirty="0" smtClean="0">
                <a:latin typeface="+mn-ea"/>
                <a:cs typeface="함초롬돋움" panose="020B0604000101010101" pitchFamily="50" charset="-127"/>
              </a:rPr>
              <a:t>       </a:t>
            </a:r>
            <a:r>
              <a:rPr lang="en-US" altLang="ko-KR" sz="2000" dirty="0">
                <a:latin typeface="+mn-ea"/>
                <a:cs typeface="함초롬돋움" panose="020B0604000101010101" pitchFamily="50" charset="-127"/>
              </a:rPr>
              <a:t>- </a:t>
            </a:r>
            <a:r>
              <a:rPr lang="ko-KR" altLang="en-US" sz="2000" b="1" dirty="0"/>
              <a:t>초개인화 </a:t>
            </a:r>
            <a:r>
              <a:rPr lang="en-US" altLang="ko-KR" sz="2000" b="1" dirty="0"/>
              <a:t>(Hyper Personalization)</a:t>
            </a:r>
            <a:r>
              <a:rPr lang="ko-KR" altLang="en-US" sz="2000" b="1" dirty="0"/>
              <a:t>를 통한 브랜드 </a:t>
            </a:r>
            <a:r>
              <a:rPr lang="ko-KR" altLang="en-US" sz="2000" b="1" dirty="0" smtClean="0"/>
              <a:t>커뮤니티를</a:t>
            </a:r>
            <a:endParaRPr lang="en-US" altLang="ko-KR" sz="2000" b="1" dirty="0" smtClean="0"/>
          </a:p>
          <a:p>
            <a:r>
              <a:rPr lang="en-US" altLang="ko-KR" sz="2000" b="1" dirty="0"/>
              <a:t> </a:t>
            </a:r>
            <a:r>
              <a:rPr lang="en-US" altLang="ko-KR" sz="2000" b="1" dirty="0" smtClean="0"/>
              <a:t>         </a:t>
            </a:r>
            <a:r>
              <a:rPr lang="ko-KR" altLang="en-US" sz="2000" b="1" dirty="0" smtClean="0"/>
              <a:t>구성하기 위한 전략에 대해 논하세요</a:t>
            </a:r>
            <a:r>
              <a:rPr lang="en-US" altLang="ko-KR" sz="2000" b="1" dirty="0" smtClean="0"/>
              <a:t>.</a:t>
            </a:r>
          </a:p>
          <a:p>
            <a:endParaRPr lang="en-US" altLang="ko-KR" sz="2000" b="1" dirty="0"/>
          </a:p>
          <a:p>
            <a:endParaRPr lang="en-US" altLang="ko-KR" sz="2000" dirty="0"/>
          </a:p>
          <a:p>
            <a:r>
              <a:rPr lang="en-US" altLang="ko-KR" sz="2000" dirty="0" smtClean="0"/>
              <a:t>         * </a:t>
            </a:r>
            <a:r>
              <a:rPr lang="ko-KR" altLang="en-US" sz="2000" dirty="0" smtClean="0"/>
              <a:t>설명에 대한 분량은 </a:t>
            </a:r>
            <a:r>
              <a:rPr lang="en-US" altLang="ko-KR" sz="2000" dirty="0" smtClean="0"/>
              <a:t>A4 </a:t>
            </a:r>
            <a:r>
              <a:rPr lang="ko-KR" altLang="en-US" sz="2000" dirty="0" smtClean="0"/>
              <a:t>용지 </a:t>
            </a:r>
            <a:r>
              <a:rPr lang="en-US" altLang="ko-KR" sz="2000" dirty="0"/>
              <a:t>3</a:t>
            </a:r>
            <a:r>
              <a:rPr lang="ko-KR" altLang="en-US" sz="2000" dirty="0" smtClean="0"/>
              <a:t>장 이상</a:t>
            </a:r>
            <a:r>
              <a:rPr lang="en-US" altLang="ko-KR" sz="2000" dirty="0" smtClean="0"/>
              <a:t> (MS Word</a:t>
            </a:r>
            <a:r>
              <a:rPr lang="ko-KR" altLang="en-US" sz="2000" dirty="0" smtClean="0"/>
              <a:t>로 작성</a:t>
            </a:r>
            <a:r>
              <a:rPr lang="en-US" altLang="ko-KR" sz="2000" dirty="0" smtClean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         * </a:t>
            </a:r>
            <a:r>
              <a:rPr lang="ko-KR" altLang="en-US" sz="2000" dirty="0" smtClean="0"/>
              <a:t>사례 분석을 통한 나만의 특화 전략도 가능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* </a:t>
            </a:r>
            <a:r>
              <a:rPr lang="ko-KR" altLang="en-US" sz="2000" dirty="0" smtClean="0"/>
              <a:t>조교에게 파일로 전달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(</a:t>
            </a:r>
            <a:r>
              <a:rPr lang="ko-KR" altLang="en-US" sz="2000" dirty="0" smtClean="0"/>
              <a:t>파일명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학부</a:t>
            </a:r>
            <a:r>
              <a:rPr lang="en-US" altLang="ko-KR" sz="2000" dirty="0" smtClean="0"/>
              <a:t>-</a:t>
            </a:r>
            <a:r>
              <a:rPr lang="ko-KR" altLang="en-US" sz="2000" dirty="0" smtClean="0"/>
              <a:t>학과</a:t>
            </a:r>
            <a:r>
              <a:rPr lang="en-US" altLang="ko-KR" sz="2000" dirty="0" smtClean="0"/>
              <a:t>-</a:t>
            </a:r>
            <a:r>
              <a:rPr lang="ko-KR" altLang="en-US" sz="2000" dirty="0" smtClean="0"/>
              <a:t>이름</a:t>
            </a:r>
            <a:r>
              <a:rPr lang="en-US" altLang="ko-KR" sz="2000" dirty="0" smtClean="0"/>
              <a:t>-</a:t>
            </a:r>
            <a:r>
              <a:rPr lang="ko-KR" altLang="en-US" sz="2000" dirty="0" smtClean="0"/>
              <a:t>학번 순으로</a:t>
            </a:r>
            <a:r>
              <a:rPr lang="en-US" altLang="ko-KR" sz="2000" dirty="0" smtClean="0"/>
              <a:t>)</a:t>
            </a:r>
          </a:p>
          <a:p>
            <a:endParaRPr lang="en-US" altLang="ko-KR" sz="2000" dirty="0" smtClean="0"/>
          </a:p>
          <a:p>
            <a:r>
              <a:rPr lang="en-US" altLang="ko-KR" sz="2000" b="1" dirty="0" smtClean="0">
                <a:solidFill>
                  <a:srgbClr val="FF0000"/>
                </a:solidFill>
                <a:latin typeface="+mn-ea"/>
                <a:cs typeface="함초롬돋움" panose="020B0604000101010101" pitchFamily="50" charset="-127"/>
              </a:rPr>
              <a:t>        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함초롬돋움" panose="020B0604000101010101" pitchFamily="50" charset="-127"/>
              </a:rPr>
              <a:t>*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  <a:cs typeface="함초롬돋움" panose="020B0604000101010101" pitchFamily="50" charset="-127"/>
              </a:rPr>
              <a:t>과제물 제출시에 현재 </a:t>
            </a:r>
            <a:r>
              <a:rPr lang="ko-KR" altLang="en-US" sz="2000" b="1" dirty="0" err="1">
                <a:solidFill>
                  <a:srgbClr val="FF0000"/>
                </a:solidFill>
                <a:latin typeface="+mn-ea"/>
                <a:cs typeface="함초롬돋움" panose="020B0604000101010101" pitchFamily="50" charset="-127"/>
              </a:rPr>
              <a:t>창업중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함초롬돋움" panose="020B0604000101010101" pitchFamily="50" charset="-127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  <a:cs typeface="함초롬돋움" panose="020B0604000101010101" pitchFamily="50" charset="-127"/>
              </a:rPr>
              <a:t>창업 </a:t>
            </a:r>
            <a:r>
              <a:rPr lang="ko-KR" altLang="en-US" sz="2000" b="1" dirty="0" err="1">
                <a:solidFill>
                  <a:srgbClr val="FF0000"/>
                </a:solidFill>
                <a:latin typeface="+mn-ea"/>
                <a:cs typeface="함초롬돋움" panose="020B0604000101010101" pitchFamily="50" charset="-127"/>
              </a:rPr>
              <a:t>검토중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함초롬돋움" panose="020B0604000101010101" pitchFamily="50" charset="-127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  <a:cs typeface="함초롬돋움" panose="020B0604000101010101" pitchFamily="50" charset="-127"/>
              </a:rPr>
              <a:t>창업 미결정 표시</a:t>
            </a:r>
            <a:r>
              <a:rPr lang="en-US" altLang="ko-KR" sz="2000" dirty="0">
                <a:latin typeface="+mn-ea"/>
                <a:cs typeface="함초롬돋움" panose="020B0604000101010101" pitchFamily="50" charset="-127"/>
              </a:rPr>
              <a:t>                   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        *** </a:t>
            </a:r>
            <a:r>
              <a:rPr lang="ko-KR" altLang="en-US" sz="2000" dirty="0" err="1" smtClean="0"/>
              <a:t>스타벅스의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Web3</a:t>
            </a:r>
            <a:r>
              <a:rPr lang="ko-KR" altLang="en-US" sz="2000" dirty="0" smtClean="0"/>
              <a:t>전략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동영상</a:t>
            </a:r>
            <a:r>
              <a:rPr lang="en-US" altLang="ko-KR" sz="2000" dirty="0" smtClean="0"/>
              <a:t>)</a:t>
            </a:r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              </a:t>
            </a:r>
            <a:endParaRPr lang="en-US" altLang="ko-KR" sz="13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300" dirty="0" smtClean="0">
                <a:latin typeface="+mn-ea"/>
                <a:cs typeface="함초롬돋움" panose="020B0604000101010101" pitchFamily="50" charset="-127"/>
              </a:rPr>
              <a:t>                       </a:t>
            </a:r>
            <a:endParaRPr lang="en-US" altLang="ko-KR" sz="1300" dirty="0">
              <a:latin typeface="+mn-ea"/>
              <a:cs typeface="함초롬돋움" panose="020B0604000101010101" pitchFamily="50" charset="-127"/>
            </a:endParaRPr>
          </a:p>
          <a:p>
            <a:r>
              <a:rPr lang="ko-KR" altLang="en-US" sz="1300" dirty="0" smtClean="0">
                <a:latin typeface="+mn-ea"/>
                <a:cs typeface="함초롬돋움" panose="020B0604000101010101" pitchFamily="50" charset="-127"/>
              </a:rPr>
              <a:t>                 </a:t>
            </a:r>
            <a:r>
              <a:rPr lang="en-US" altLang="ko-KR" sz="1300" dirty="0" smtClean="0">
                <a:latin typeface="+mn-ea"/>
              </a:rPr>
              <a:t>  </a:t>
            </a:r>
            <a:endParaRPr lang="en-US" altLang="ko-KR" sz="1300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FD01-9FFE-A719-2CF8-140098172421}" type="slidenum">
              <a:rPr lang="ko-KR" altLang="en-US" smtClean="0">
                <a:uFillTx/>
              </a:rPr>
              <a:t>9</a:t>
            </a:fld>
            <a:endParaRPr lang="ko-KR" altLang="en-US">
              <a:uFillTx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59568" y="-99392"/>
            <a:ext cx="10225136" cy="8640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개인 과제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수시 과제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72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428095</TotalTime>
  <Words>6585</Words>
  <Application>Microsoft Office PowerPoint</Application>
  <PresentationFormat>A4 용지(210x297mm)</PresentationFormat>
  <Paragraphs>1716</Paragraphs>
  <Slides>80</Slides>
  <Notes>20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</dc:creator>
  <cp:lastModifiedBy>Windows 사용자</cp:lastModifiedBy>
  <cp:revision>4374</cp:revision>
  <cp:lastPrinted>2024-02-21T04:55:49Z</cp:lastPrinted>
  <dcterms:created xsi:type="dcterms:W3CDTF">2017-01-03T05:05:44Z</dcterms:created>
  <dcterms:modified xsi:type="dcterms:W3CDTF">2024-09-02T06:40:10Z</dcterms:modified>
</cp:coreProperties>
</file>